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96" r:id="rId5"/>
  </p:sldMasterIdLst>
  <p:notesMasterIdLst>
    <p:notesMasterId r:id="rId18"/>
  </p:notesMasterIdLst>
  <p:handoutMasterIdLst>
    <p:handoutMasterId r:id="rId19"/>
  </p:handoutMasterIdLst>
  <p:sldIdLst>
    <p:sldId id="811" r:id="rId6"/>
    <p:sldId id="886" r:id="rId7"/>
    <p:sldId id="1017" r:id="rId8"/>
    <p:sldId id="1018" r:id="rId9"/>
    <p:sldId id="1004" r:id="rId10"/>
    <p:sldId id="1005" r:id="rId11"/>
    <p:sldId id="1006" r:id="rId12"/>
    <p:sldId id="1007" r:id="rId13"/>
    <p:sldId id="1008" r:id="rId14"/>
    <p:sldId id="1016" r:id="rId15"/>
    <p:sldId id="1019" r:id="rId16"/>
    <p:sldId id="1013"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DFA6FF4-F7BA-4338-8046-9D76365F9FA1}">
          <p14:sldIdLst>
            <p14:sldId id="811"/>
            <p14:sldId id="886"/>
            <p14:sldId id="1017"/>
            <p14:sldId id="1018"/>
            <p14:sldId id="1004"/>
            <p14:sldId id="1005"/>
            <p14:sldId id="1006"/>
            <p14:sldId id="1007"/>
            <p14:sldId id="1008"/>
            <p14:sldId id="1016"/>
            <p14:sldId id="1019"/>
            <p14:sldId id="10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125" userDrawn="1">
          <p15:clr>
            <a:srgbClr val="A4A3A4"/>
          </p15:clr>
        </p15:guide>
        <p15:guide id="3" orient="horz" pos="2839" userDrawn="1">
          <p15:clr>
            <a:srgbClr val="A4A3A4"/>
          </p15:clr>
        </p15:guide>
        <p15:guide id="4" pos="2120" userDrawn="1">
          <p15:clr>
            <a:srgbClr val="A4A3A4"/>
          </p15:clr>
        </p15:guide>
        <p15:guide id="5" orient="horz" pos="2937" userDrawn="1">
          <p15:clr>
            <a:srgbClr val="A4A3A4"/>
          </p15:clr>
        </p15:guide>
        <p15:guide id="6" orient="horz" pos="2932" userDrawn="1">
          <p15:clr>
            <a:srgbClr val="A4A3A4"/>
          </p15:clr>
        </p15:guide>
        <p15:guide id="7" pos="2217" userDrawn="1">
          <p15:clr>
            <a:srgbClr val="A4A3A4"/>
          </p15:clr>
        </p15:guide>
        <p15:guide id="8"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Swartout" initials="ES" lastIdx="73" clrIdx="0"/>
  <p:cmAuthor id="2" name="PDRI-MS" initials="MS" lastIdx="11" clrIdx="1"/>
  <p:cmAuthor id="3" name="Robin Anne Rojas" initials="RAR" lastIdx="41" clrIdx="2"/>
  <p:cmAuthor id="4" name="Lucy Wang" initials="LW" lastIdx="2" clrIdx="3"/>
  <p:cmAuthor id="5" name="Jennifer Nelligan" initials="JN" lastIdx="1" clrIdx="4"/>
  <p:cmAuthor id="6" name="Jennifer Nelligan" initials="JN [2]" lastIdx="1" clrIdx="5"/>
  <p:cmAuthor id="7" name="Jennifer Nelligan" initials="JN [3]" lastIdx="1" clrIdx="6"/>
  <p:cmAuthor id="8" name="Jennifer Nelligan" initials="JN [4]" lastIdx="1" clrIdx="7"/>
  <p:cmAuthor id="9" name="Jennifer Nelligan" initials="JN [5]" lastIdx="1" clrIdx="8"/>
  <p:cmAuthor id="10" name="Jennifer Nelligan" initials="JN [6]" lastIdx="1" clrIdx="9"/>
  <p:cmAuthor id="11" name="Jennifer Nelligan" initials="JN [7]" lastIdx="1" clrIdx="10"/>
  <p:cmAuthor id="12" name="Jennifer Nelligan" initials="JN [8]" lastIdx="1" clrIdx="11"/>
  <p:cmAuthor id="13" name="Jennifer Nelligan" initials="JN [9]" lastIdx="1" clrIdx="12"/>
  <p:cmAuthor id="14" name="Jennifer Nelligan" initials="JN [10]" lastIdx="1" clrIdx="13"/>
  <p:cmAuthor id="15" name="Jennifer Nelligan" initials="JN [11]" lastIdx="1" clrIdx="14"/>
  <p:cmAuthor id="16" name="Jennifer Nelligan" initials="JN [12]" lastIdx="1" clrIdx="15"/>
  <p:cmAuthor id="17" name="Jennifer Nelligan" initials="JN [13]" lastIdx="1" clrIdx="16"/>
  <p:cmAuthor id="18" name="Jennifer Nelligan" initials="JN [14]" lastIdx="1" clrIdx="17"/>
  <p:cmAuthor id="19" name="Mark Smith" initials="MS" lastIdx="2" clrIdx="18">
    <p:extLst>
      <p:ext uri="{19B8F6BF-5375-455C-9EA6-DF929625EA0E}">
        <p15:presenceInfo xmlns:p15="http://schemas.microsoft.com/office/powerpoint/2012/main" userId="S-1-5-21-229508193-1390368076-4030988433-6879" providerId="AD"/>
      </p:ext>
    </p:extLst>
  </p:cmAuthor>
  <p:cmAuthor id="20" name="Jimmy Bramblett" initials="JB" lastIdx="1" clrIdx="19">
    <p:extLst>
      <p:ext uri="{19B8F6BF-5375-455C-9EA6-DF929625EA0E}">
        <p15:presenceInfo xmlns:p15="http://schemas.microsoft.com/office/powerpoint/2012/main" userId="Jimmy Bramblett" providerId="None"/>
      </p:ext>
    </p:extLst>
  </p:cmAuthor>
  <p:cmAuthor id="21" name="Bramblett, Jimmy - NRCS, Washington, DC" initials="BJ-NWD" lastIdx="1" clrIdx="20">
    <p:extLst>
      <p:ext uri="{19B8F6BF-5375-455C-9EA6-DF929625EA0E}">
        <p15:presenceInfo xmlns:p15="http://schemas.microsoft.com/office/powerpoint/2012/main" userId="S::jimmy.bramblett@usda.gov::da44c133-23ad-4f03-abc0-c53c3364c7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773"/>
    <a:srgbClr val="FA9706"/>
    <a:srgbClr val="002C76"/>
    <a:srgbClr val="FFB96D"/>
    <a:srgbClr val="DEC5E9"/>
    <a:srgbClr val="C79EDA"/>
    <a:srgbClr val="FFB115"/>
    <a:srgbClr val="58595B"/>
    <a:srgbClr val="00ABC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1" autoAdjust="0"/>
    <p:restoredTop sz="77193" autoAdjust="0"/>
  </p:normalViewPr>
  <p:slideViewPr>
    <p:cSldViewPr>
      <p:cViewPr varScale="1">
        <p:scale>
          <a:sx n="67" d="100"/>
          <a:sy n="67" d="100"/>
        </p:scale>
        <p:origin x="1958" y="58"/>
      </p:cViewPr>
      <p:guideLst>
        <p:guide orient="horz" pos="2160"/>
        <p:guide pos="2880"/>
      </p:guideLst>
    </p:cSldViewPr>
  </p:slideViewPr>
  <p:notesTextViewPr>
    <p:cViewPr>
      <p:scale>
        <a:sx n="75" d="100"/>
        <a:sy n="75" d="100"/>
      </p:scale>
      <p:origin x="0" y="0"/>
    </p:cViewPr>
  </p:notesTextViewPr>
  <p:sorterViewPr>
    <p:cViewPr>
      <p:scale>
        <a:sx n="75" d="100"/>
        <a:sy n="75" d="100"/>
      </p:scale>
      <p:origin x="0" y="-7934"/>
    </p:cViewPr>
  </p:sorterViewPr>
  <p:notesViewPr>
    <p:cSldViewPr>
      <p:cViewPr varScale="1">
        <p:scale>
          <a:sx n="51" d="100"/>
          <a:sy n="51" d="100"/>
        </p:scale>
        <p:origin x="2814" y="96"/>
      </p:cViewPr>
      <p:guideLst>
        <p:guide orient="horz" pos="2844"/>
        <p:guide pos="2125"/>
        <p:guide orient="horz" pos="2839"/>
        <p:guide pos="2120"/>
        <p:guide orient="horz" pos="2937"/>
        <p:guide orient="horz" pos="2932"/>
        <p:guide pos="2217"/>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450" cy="464979"/>
          </a:xfrm>
          <a:prstGeom prst="rect">
            <a:avLst/>
          </a:prstGeom>
        </p:spPr>
        <p:txBody>
          <a:bodyPr vert="horz" lIns="91371" tIns="45686" rIns="91371" bIns="45686" rtlCol="0"/>
          <a:lstStyle>
            <a:lvl1pPr algn="l">
              <a:defRPr sz="1200"/>
            </a:lvl1pPr>
          </a:lstStyle>
          <a:p>
            <a:endParaRPr lang="en-US" dirty="0"/>
          </a:p>
        </p:txBody>
      </p:sp>
      <p:sp>
        <p:nvSpPr>
          <p:cNvPr id="3" name="Date Placeholder 2"/>
          <p:cNvSpPr>
            <a:spLocks noGrp="1"/>
          </p:cNvSpPr>
          <p:nvPr>
            <p:ph type="dt" sz="quarter" idx="1"/>
          </p:nvPr>
        </p:nvSpPr>
        <p:spPr>
          <a:xfrm>
            <a:off x="3978064" y="2"/>
            <a:ext cx="3043450" cy="464979"/>
          </a:xfrm>
          <a:prstGeom prst="rect">
            <a:avLst/>
          </a:prstGeom>
        </p:spPr>
        <p:txBody>
          <a:bodyPr vert="horz" lIns="91371" tIns="45686" rIns="91371" bIns="45686" rtlCol="0"/>
          <a:lstStyle>
            <a:lvl1pPr algn="r">
              <a:defRPr sz="1200"/>
            </a:lvl1pPr>
          </a:lstStyle>
          <a:p>
            <a:fld id="{78C4DF41-FEC9-4C5A-B205-00B6CD8837ED}" type="datetimeFigureOut">
              <a:rPr lang="en-US" smtClean="0"/>
              <a:t>2/1/2023</a:t>
            </a:fld>
            <a:endParaRPr lang="en-US" dirty="0"/>
          </a:p>
        </p:txBody>
      </p:sp>
      <p:sp>
        <p:nvSpPr>
          <p:cNvPr id="4" name="Footer Placeholder 3"/>
          <p:cNvSpPr>
            <a:spLocks noGrp="1"/>
          </p:cNvSpPr>
          <p:nvPr>
            <p:ph type="ftr" sz="quarter" idx="2"/>
          </p:nvPr>
        </p:nvSpPr>
        <p:spPr>
          <a:xfrm>
            <a:off x="2" y="8842537"/>
            <a:ext cx="3043450" cy="464979"/>
          </a:xfrm>
          <a:prstGeom prst="rect">
            <a:avLst/>
          </a:prstGeom>
        </p:spPr>
        <p:txBody>
          <a:bodyPr vert="horz" lIns="91371" tIns="45686" rIns="91371" bIns="456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064" y="8842537"/>
            <a:ext cx="3043450" cy="464979"/>
          </a:xfrm>
          <a:prstGeom prst="rect">
            <a:avLst/>
          </a:prstGeom>
        </p:spPr>
        <p:txBody>
          <a:bodyPr vert="horz" lIns="91371" tIns="45686" rIns="91371" bIns="45686" rtlCol="0" anchor="b"/>
          <a:lstStyle>
            <a:lvl1pPr algn="r">
              <a:defRPr sz="1200"/>
            </a:lvl1pPr>
          </a:lstStyle>
          <a:p>
            <a:fld id="{F36FDFB4-7C01-495B-BB36-1E40F61EDE0A}" type="slidenum">
              <a:rPr lang="en-US" smtClean="0"/>
              <a:t>‹#›</a:t>
            </a:fld>
            <a:endParaRPr lang="en-US" dirty="0"/>
          </a:p>
        </p:txBody>
      </p:sp>
    </p:spTree>
    <p:extLst>
      <p:ext uri="{BB962C8B-B14F-4D97-AF65-F5344CB8AC3E}">
        <p14:creationId xmlns:p14="http://schemas.microsoft.com/office/powerpoint/2010/main" val="237840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9" tIns="46646" rIns="93289" bIns="46646"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289" tIns="46646" rIns="93289" bIns="46646" rtlCol="0"/>
          <a:lstStyle>
            <a:lvl1pPr algn="r">
              <a:defRPr sz="1200"/>
            </a:lvl1pPr>
          </a:lstStyle>
          <a:p>
            <a:fld id="{9320789F-24BA-4021-B029-5175AF167518}" type="datetimeFigureOut">
              <a:rPr lang="en-US" smtClean="0"/>
              <a:t>2/1/2023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89" tIns="46646" rIns="93289" bIns="46646"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89" tIns="46646" rIns="93289" bIns="466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289" tIns="46646" rIns="93289" bIns="466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289" tIns="46646" rIns="93289" bIns="46646" rtlCol="0" anchor="b"/>
          <a:lstStyle>
            <a:lvl1pPr algn="r">
              <a:defRPr sz="1200"/>
            </a:lvl1pPr>
          </a:lstStyle>
          <a:p>
            <a:fld id="{D0CB9764-647B-4A0B-9CA5-C3B229C1C939}" type="slidenum">
              <a:rPr lang="en-US" smtClean="0"/>
              <a:t>‹#›</a:t>
            </a:fld>
            <a:endParaRPr lang="en-US" dirty="0"/>
          </a:p>
        </p:txBody>
      </p:sp>
    </p:spTree>
    <p:extLst>
      <p:ext uri="{BB962C8B-B14F-4D97-AF65-F5344CB8AC3E}">
        <p14:creationId xmlns:p14="http://schemas.microsoft.com/office/powerpoint/2010/main" val="116312396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1pPr>
    <a:lvl2pPr marL="4572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2pPr>
    <a:lvl3pPr marL="9144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3pPr>
    <a:lvl4pPr marL="13716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4pPr>
    <a:lvl5pPr marL="18288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D0CB9764-647B-4A0B-9CA5-C3B229C1C939}" type="slidenum">
              <a:rPr lang="en-US" smtClean="0"/>
              <a:t>1</a:t>
            </a:fld>
            <a:endParaRPr lang="en-US" dirty="0"/>
          </a:p>
        </p:txBody>
      </p:sp>
    </p:spTree>
    <p:extLst>
      <p:ext uri="{BB962C8B-B14F-4D97-AF65-F5344CB8AC3E}">
        <p14:creationId xmlns:p14="http://schemas.microsoft.com/office/powerpoint/2010/main" val="46035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EWP can only be used when an emergency has been declared for an event. This can either be a federal emergency declared by the President or a local watershed emergency declared by the NRCS State Conservationist.</a:t>
            </a:r>
          </a:p>
          <a:p>
            <a:endParaRPr lang="en-US" dirty="0"/>
          </a:p>
          <a:p>
            <a:r>
              <a:rPr lang="en-US" dirty="0"/>
              <a:t>A formal request for EWP assistance must be submitted to the NRCS state conservationist within 60 days of the disaster occurrence. In instances such as flooding where you are unable to access the site right away, the request can be submitted within 60 days from the time access to the site becomes available.</a:t>
            </a:r>
          </a:p>
        </p:txBody>
      </p:sp>
      <p:sp>
        <p:nvSpPr>
          <p:cNvPr id="4" name="Slide Number Placeholder 3"/>
          <p:cNvSpPr>
            <a:spLocks noGrp="1"/>
          </p:cNvSpPr>
          <p:nvPr>
            <p:ph type="sldNum" sz="quarter" idx="5"/>
          </p:nvPr>
        </p:nvSpPr>
        <p:spPr/>
        <p:txBody>
          <a:bodyPr/>
          <a:lstStyle/>
          <a:p>
            <a:fld id="{D0CB9764-647B-4A0B-9CA5-C3B229C1C939}" type="slidenum">
              <a:rPr lang="en-US" smtClean="0"/>
              <a:t>10</a:t>
            </a:fld>
            <a:endParaRPr lang="en-US" dirty="0"/>
          </a:p>
        </p:txBody>
      </p:sp>
    </p:spTree>
    <p:extLst>
      <p:ext uri="{BB962C8B-B14F-4D97-AF65-F5344CB8AC3E}">
        <p14:creationId xmlns:p14="http://schemas.microsoft.com/office/powerpoint/2010/main" val="25666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goes through the EWP program steps.</a:t>
            </a:r>
          </a:p>
          <a:p>
            <a:endParaRPr lang="en-US" dirty="0"/>
          </a:p>
          <a:p>
            <a:r>
              <a:rPr lang="en-US" dirty="0"/>
              <a:t>Meetings and site visits between NRCS and a sponsor can occur at any time</a:t>
            </a:r>
          </a:p>
          <a:p>
            <a:endParaRPr lang="en-US" dirty="0"/>
          </a:p>
          <a:p>
            <a:r>
              <a:rPr lang="en-US" dirty="0"/>
              <a:t>NRCS will investigate and make the determination if EQP assistance is applicable</a:t>
            </a:r>
          </a:p>
          <a:p>
            <a:endParaRPr lang="en-US" dirty="0"/>
          </a:p>
          <a:p>
            <a:r>
              <a:rPr lang="en-US" dirty="0"/>
              <a:t>The Damage Survey Report contains the proposed EWP practices and estimates the cost. The DSR is completed within 60 days of the formal sponsor request</a:t>
            </a:r>
          </a:p>
          <a:p>
            <a:endParaRPr lang="en-US" dirty="0"/>
          </a:p>
          <a:p>
            <a:r>
              <a:rPr lang="en-US" dirty="0"/>
              <a:t>If national funds are available and the DSR meets the requirements, funding will be provided to NRCS. If EQP funds are not available, the DSR will be placed on a waitlist</a:t>
            </a:r>
          </a:p>
        </p:txBody>
      </p:sp>
      <p:sp>
        <p:nvSpPr>
          <p:cNvPr id="4" name="Slide Number Placeholder 3"/>
          <p:cNvSpPr>
            <a:spLocks noGrp="1"/>
          </p:cNvSpPr>
          <p:nvPr>
            <p:ph type="sldNum" sz="quarter" idx="5"/>
          </p:nvPr>
        </p:nvSpPr>
        <p:spPr/>
        <p:txBody>
          <a:bodyPr/>
          <a:lstStyle/>
          <a:p>
            <a:fld id="{D0CB9764-647B-4A0B-9CA5-C3B229C1C939}" type="slidenum">
              <a:rPr lang="en-US" smtClean="0"/>
              <a:t>11</a:t>
            </a:fld>
            <a:endParaRPr lang="en-US" dirty="0"/>
          </a:p>
        </p:txBody>
      </p:sp>
    </p:spTree>
    <p:extLst>
      <p:ext uri="{BB962C8B-B14F-4D97-AF65-F5344CB8AC3E}">
        <p14:creationId xmlns:p14="http://schemas.microsoft.com/office/powerpoint/2010/main" val="295784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p>
        </p:txBody>
      </p:sp>
      <p:sp>
        <p:nvSpPr>
          <p:cNvPr id="4" name="Slide Number Placeholder 3"/>
          <p:cNvSpPr>
            <a:spLocks noGrp="1"/>
          </p:cNvSpPr>
          <p:nvPr>
            <p:ph type="sldNum" sz="quarter" idx="5"/>
          </p:nvPr>
        </p:nvSpPr>
        <p:spPr/>
        <p:txBody>
          <a:bodyPr/>
          <a:lstStyle/>
          <a:p>
            <a:fld id="{D0CB9764-647B-4A0B-9CA5-C3B229C1C939}" type="slidenum">
              <a:rPr lang="en-US" smtClean="0"/>
              <a:t>12</a:t>
            </a:fld>
            <a:endParaRPr lang="en-US" dirty="0"/>
          </a:p>
        </p:txBody>
      </p:sp>
    </p:spTree>
    <p:extLst>
      <p:ext uri="{BB962C8B-B14F-4D97-AF65-F5344CB8AC3E}">
        <p14:creationId xmlns:p14="http://schemas.microsoft.com/office/powerpoint/2010/main" val="57435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 watershed programs consist of the Watershed and Flood Prevention Operations Program, the Watershed Rehabilitation Program, and the Emergency Watershed Program. We more commonly refer to them by the abbreviations shown on this slide.</a:t>
            </a:r>
          </a:p>
          <a:p>
            <a:endParaRPr lang="en-US" dirty="0"/>
          </a:p>
          <a:p>
            <a:r>
              <a:rPr lang="en-US" dirty="0"/>
              <a:t>Today I will briefly go over each of these programs. NRCS also has a additional resources for these programs on our website that go more in-depth than I will today. You can access the guides and resources on the Watershed Program Resources Page of the NRCS website.  You can also reach out to Laura Gray for additional information and resources. </a:t>
            </a:r>
          </a:p>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2</a:t>
            </a:fld>
            <a:endParaRPr lang="en-US" dirty="0"/>
          </a:p>
        </p:txBody>
      </p:sp>
    </p:spTree>
    <p:extLst>
      <p:ext uri="{BB962C8B-B14F-4D97-AF65-F5344CB8AC3E}">
        <p14:creationId xmlns:p14="http://schemas.microsoft.com/office/powerpoint/2010/main" val="8687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statutory requirements for watershed program projects.</a:t>
            </a:r>
          </a:p>
          <a:p>
            <a:endParaRPr lang="en-US" dirty="0"/>
          </a:p>
          <a:p>
            <a:r>
              <a:rPr lang="en-US" dirty="0"/>
              <a:t>If funding requests are larger than $25 million, they will have to be congressionally approved.</a:t>
            </a:r>
          </a:p>
          <a:p>
            <a:endParaRPr lang="en-US" dirty="0"/>
          </a:p>
          <a:p>
            <a:r>
              <a:rPr lang="en-US" dirty="0"/>
              <a:t>When the project benefits are determined, at least 20% of the economic benefits must be directly related to agriculture. Benefits to rural communities may be included as agriculture benefits.</a:t>
            </a:r>
          </a:p>
          <a:p>
            <a:endParaRPr lang="en-US" dirty="0"/>
          </a:p>
          <a:p>
            <a:r>
              <a:rPr lang="en-US" dirty="0"/>
              <a:t>The project must not exceed 250,000 acres in size.</a:t>
            </a:r>
          </a:p>
          <a:p>
            <a:endParaRPr lang="en-US" dirty="0"/>
          </a:p>
          <a:p>
            <a:r>
              <a:rPr lang="en-US" dirty="0"/>
              <a:t>None of the structures within the project can provide more than 12,500 acre-feet of detention capacity or 25,000 acre-feet of total capacity.</a:t>
            </a:r>
          </a:p>
        </p:txBody>
      </p:sp>
      <p:sp>
        <p:nvSpPr>
          <p:cNvPr id="4" name="Slide Number Placeholder 3"/>
          <p:cNvSpPr>
            <a:spLocks noGrp="1"/>
          </p:cNvSpPr>
          <p:nvPr>
            <p:ph type="sldNum" sz="quarter" idx="5"/>
          </p:nvPr>
        </p:nvSpPr>
        <p:spPr/>
        <p:txBody>
          <a:bodyPr/>
          <a:lstStyle/>
          <a:p>
            <a:fld id="{D0CB9764-647B-4A0B-9CA5-C3B229C1C939}" type="slidenum">
              <a:rPr lang="en-US" smtClean="0"/>
              <a:t>3</a:t>
            </a:fld>
            <a:endParaRPr lang="en-US" dirty="0"/>
          </a:p>
        </p:txBody>
      </p:sp>
    </p:spTree>
    <p:extLst>
      <p:ext uri="{BB962C8B-B14F-4D97-AF65-F5344CB8AC3E}">
        <p14:creationId xmlns:p14="http://schemas.microsoft.com/office/powerpoint/2010/main" val="32708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entity that wishes to be a sponsor for a watershed project must agree to fulfill the responsibilities listed here.</a:t>
            </a:r>
          </a:p>
          <a:p>
            <a:endParaRPr lang="en-US" dirty="0"/>
          </a:p>
          <a:p>
            <a:r>
              <a:rPr lang="en-US" dirty="0"/>
              <a:t>The NRCS Watershed Program website has sponsor resources available for the applicable program.</a:t>
            </a:r>
          </a:p>
        </p:txBody>
      </p:sp>
      <p:sp>
        <p:nvSpPr>
          <p:cNvPr id="4" name="Slide Number Placeholder 3"/>
          <p:cNvSpPr>
            <a:spLocks noGrp="1"/>
          </p:cNvSpPr>
          <p:nvPr>
            <p:ph type="sldNum" sz="quarter" idx="5"/>
          </p:nvPr>
        </p:nvSpPr>
        <p:spPr/>
        <p:txBody>
          <a:bodyPr/>
          <a:lstStyle/>
          <a:p>
            <a:fld id="{D0CB9764-647B-4A0B-9CA5-C3B229C1C939}" type="slidenum">
              <a:rPr lang="en-US" smtClean="0"/>
              <a:t>4</a:t>
            </a:fld>
            <a:endParaRPr lang="en-US" dirty="0"/>
          </a:p>
        </p:txBody>
      </p:sp>
    </p:spTree>
    <p:extLst>
      <p:ext uri="{BB962C8B-B14F-4D97-AF65-F5344CB8AC3E}">
        <p14:creationId xmlns:p14="http://schemas.microsoft.com/office/powerpoint/2010/main" val="17263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WFPO program allows NRCS to aid in the development of watershed project plans and actions for the purposes of; flood prevention, public recreation, public fish and wildlife, agricultural water management, municipal and industrial water supply, water quality management, and water structure rehabilitation.</a:t>
            </a:r>
          </a:p>
        </p:txBody>
      </p:sp>
      <p:sp>
        <p:nvSpPr>
          <p:cNvPr id="4" name="Slide Number Placeholder 3"/>
          <p:cNvSpPr>
            <a:spLocks noGrp="1"/>
          </p:cNvSpPr>
          <p:nvPr>
            <p:ph type="sldNum" sz="quarter" idx="5"/>
          </p:nvPr>
        </p:nvSpPr>
        <p:spPr/>
        <p:txBody>
          <a:bodyPr/>
          <a:lstStyle/>
          <a:p>
            <a:fld id="{D0CB9764-647B-4A0B-9CA5-C3B229C1C939}" type="slidenum">
              <a:rPr lang="en-US" smtClean="0"/>
              <a:t>5</a:t>
            </a:fld>
            <a:endParaRPr lang="en-US" dirty="0"/>
          </a:p>
        </p:txBody>
      </p:sp>
    </p:spTree>
    <p:extLst>
      <p:ext uri="{BB962C8B-B14F-4D97-AF65-F5344CB8AC3E}">
        <p14:creationId xmlns:p14="http://schemas.microsoft.com/office/powerpoint/2010/main" val="192935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goes through the WFPO program steps.</a:t>
            </a:r>
          </a:p>
          <a:p>
            <a:endParaRPr lang="en-US" dirty="0"/>
          </a:p>
          <a:p>
            <a:r>
              <a:rPr lang="en-US" dirty="0"/>
              <a:t>When a sponsor has an idea for a project, they can start by contacting their local NRCS district conservationist.</a:t>
            </a:r>
          </a:p>
          <a:p>
            <a:endParaRPr lang="en-US" dirty="0"/>
          </a:p>
          <a:p>
            <a:r>
              <a:rPr lang="en-US" dirty="0"/>
              <a:t>The district conservationist can arrange a meeting between the Project Sponsor and the State Program Manager to discuss the watershed issue the sponsor is having, options to solve to issue, and the requirements of programs that are available.</a:t>
            </a:r>
          </a:p>
          <a:p>
            <a:endParaRPr lang="en-US" dirty="0"/>
          </a:p>
          <a:p>
            <a:r>
              <a:rPr lang="en-US" dirty="0"/>
              <a:t>The NRCS state office will need to complete a Preliminary Investigation and Feasibility Report to determine whether the project is compatible with the WFPO program and whether there are any insurmountable obstacles.</a:t>
            </a:r>
          </a:p>
          <a:p>
            <a:endParaRPr lang="en-US" dirty="0"/>
          </a:p>
          <a:p>
            <a:r>
              <a:rPr lang="en-US" dirty="0"/>
              <a:t>If the report shows that the WFPO program can be used for the project, the sponsor and State Conservationist will then submit a request for funds to prepare either an environmental assessment or an environmental impact statement for the watershed plan. Funding requests can be submitted by the State Conservationist at any time. NRCS National Headquarters will evaluate the funding request and decide whether funding will be provided.</a:t>
            </a:r>
          </a:p>
        </p:txBody>
      </p:sp>
      <p:sp>
        <p:nvSpPr>
          <p:cNvPr id="4" name="Slide Number Placeholder 3"/>
          <p:cNvSpPr>
            <a:spLocks noGrp="1"/>
          </p:cNvSpPr>
          <p:nvPr>
            <p:ph type="sldNum" sz="quarter" idx="5"/>
          </p:nvPr>
        </p:nvSpPr>
        <p:spPr/>
        <p:txBody>
          <a:bodyPr/>
          <a:lstStyle/>
          <a:p>
            <a:fld id="{D0CB9764-647B-4A0B-9CA5-C3B229C1C939}" type="slidenum">
              <a:rPr lang="en-US" smtClean="0"/>
              <a:t>6</a:t>
            </a:fld>
            <a:endParaRPr lang="en-US" dirty="0"/>
          </a:p>
        </p:txBody>
      </p:sp>
    </p:spTree>
    <p:extLst>
      <p:ext uri="{BB962C8B-B14F-4D97-AF65-F5344CB8AC3E}">
        <p14:creationId xmlns:p14="http://schemas.microsoft.com/office/powerpoint/2010/main" val="128470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number of NRCS assisted dams that were built in Kansas each year. As you can see, most of these dams are more than 40 years old. Many of these older dams can still provide a benefit, but their components start deteriorating and they might not meet today’s safety and performance standards, especially if the hazard classification has been increased due to downstream development. The NRCS Rehab program helps sponsors complete the necessary work to extend the service life of their dam and meet these performance standards.</a:t>
            </a:r>
          </a:p>
        </p:txBody>
      </p:sp>
      <p:sp>
        <p:nvSpPr>
          <p:cNvPr id="4" name="Slide Number Placeholder 3"/>
          <p:cNvSpPr>
            <a:spLocks noGrp="1"/>
          </p:cNvSpPr>
          <p:nvPr>
            <p:ph type="sldNum" sz="quarter" idx="5"/>
          </p:nvPr>
        </p:nvSpPr>
        <p:spPr/>
        <p:txBody>
          <a:bodyPr/>
          <a:lstStyle/>
          <a:p>
            <a:fld id="{D0CB9764-647B-4A0B-9CA5-C3B229C1C939}" type="slidenum">
              <a:rPr lang="en-US" smtClean="0"/>
              <a:t>7</a:t>
            </a:fld>
            <a:endParaRPr lang="en-US" dirty="0"/>
          </a:p>
        </p:txBody>
      </p:sp>
    </p:spTree>
    <p:extLst>
      <p:ext uri="{BB962C8B-B14F-4D97-AF65-F5344CB8AC3E}">
        <p14:creationId xmlns:p14="http://schemas.microsoft.com/office/powerpoint/2010/main" val="177808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sponsor wishes to rehabilitate a structure, they must start by submitting an assessment request to the NRCS State Conservationist. If you need help with this, you can contact your local NRCS office. If the request is approved, an assessment report will be created for the sponsor that explains the risks to the public should the dam fail and provides preliminary REHAB alternatives with an estimated cost for each alternative. The sponsor will then use the information from the assessment report to determine whether to proceed with the rehabilitation of the structure.</a:t>
            </a:r>
          </a:p>
          <a:p>
            <a:endParaRPr lang="en-US" dirty="0"/>
          </a:p>
          <a:p>
            <a:r>
              <a:rPr lang="en-US" dirty="0"/>
              <a:t>If the sponsor chooses to move forward with the REHAB, they will submit an application to the NRCS State Conservationist. If the application is approved, the state NRCS office will work to; identify potential problems, evaluate alternatives more closely than in the assessment stage, and develop a plan to rehabilitate the structure.</a:t>
            </a:r>
          </a:p>
          <a:p>
            <a:endParaRPr lang="en-US" dirty="0"/>
          </a:p>
          <a:p>
            <a:r>
              <a:rPr lang="en-US" dirty="0"/>
              <a:t>If the plan is authorized by the NRCS Chief, the REHAB can move forward with design. The design must meet the requirements for both NRCS and DWR.</a:t>
            </a:r>
          </a:p>
          <a:p>
            <a:endParaRPr lang="en-US" dirty="0"/>
          </a:p>
          <a:p>
            <a:r>
              <a:rPr lang="en-US" dirty="0"/>
              <a:t>After the design is approved, the construction stage can begin.</a:t>
            </a:r>
          </a:p>
        </p:txBody>
      </p:sp>
      <p:sp>
        <p:nvSpPr>
          <p:cNvPr id="4" name="Slide Number Placeholder 3"/>
          <p:cNvSpPr>
            <a:spLocks noGrp="1"/>
          </p:cNvSpPr>
          <p:nvPr>
            <p:ph type="sldNum" sz="quarter" idx="5"/>
          </p:nvPr>
        </p:nvSpPr>
        <p:spPr/>
        <p:txBody>
          <a:bodyPr/>
          <a:lstStyle/>
          <a:p>
            <a:fld id="{D0CB9764-647B-4A0B-9CA5-C3B229C1C939}" type="slidenum">
              <a:rPr lang="en-US" smtClean="0"/>
              <a:t>8</a:t>
            </a:fld>
            <a:endParaRPr lang="en-US" dirty="0"/>
          </a:p>
        </p:txBody>
      </p:sp>
    </p:spTree>
    <p:extLst>
      <p:ext uri="{BB962C8B-B14F-4D97-AF65-F5344CB8AC3E}">
        <p14:creationId xmlns:p14="http://schemas.microsoft.com/office/powerpoint/2010/main" val="107667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EWP program allows NRCS to provide technical or financial assistance to safeguard lives and property from floods, drought, and the product of erosion whenever a natural occurrence is reducing the ability of a watershed to carry out its natural function. For example, this picture shows an auxiliary spillway that had eroded from a storm and was repaired using assistance through the EWP program.</a:t>
            </a:r>
          </a:p>
        </p:txBody>
      </p:sp>
      <p:sp>
        <p:nvSpPr>
          <p:cNvPr id="4" name="Slide Number Placeholder 3"/>
          <p:cNvSpPr>
            <a:spLocks noGrp="1"/>
          </p:cNvSpPr>
          <p:nvPr>
            <p:ph type="sldNum" sz="quarter" idx="5"/>
          </p:nvPr>
        </p:nvSpPr>
        <p:spPr/>
        <p:txBody>
          <a:bodyPr/>
          <a:lstStyle/>
          <a:p>
            <a:fld id="{D0CB9764-647B-4A0B-9CA5-C3B229C1C939}" type="slidenum">
              <a:rPr lang="en-US" smtClean="0"/>
              <a:t>9</a:t>
            </a:fld>
            <a:endParaRPr lang="en-US" dirty="0"/>
          </a:p>
        </p:txBody>
      </p:sp>
    </p:spTree>
    <p:extLst>
      <p:ext uri="{BB962C8B-B14F-4D97-AF65-F5344CB8AC3E}">
        <p14:creationId xmlns:p14="http://schemas.microsoft.com/office/powerpoint/2010/main" val="96877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5581897" y="3341077"/>
            <a:ext cx="3562103"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5581899" y="1260232"/>
            <a:ext cx="3562102" cy="1856153"/>
          </a:xfrm>
          <a:prstGeom prst="rect">
            <a:avLst/>
          </a:prstGeom>
        </p:spPr>
      </p:pic>
      <p:sp>
        <p:nvSpPr>
          <p:cNvPr id="2" name="Title 1"/>
          <p:cNvSpPr>
            <a:spLocks noGrp="1"/>
          </p:cNvSpPr>
          <p:nvPr>
            <p:ph type="title" hasCustomPrompt="1"/>
          </p:nvPr>
        </p:nvSpPr>
        <p:spPr>
          <a:xfrm>
            <a:off x="614854" y="2543587"/>
            <a:ext cx="4367456" cy="2084741"/>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4854" y="1614533"/>
            <a:ext cx="3761764"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7" name="Rectangle 6"/>
          <p:cNvSpPr/>
          <p:nvPr userDrawn="1"/>
        </p:nvSpPr>
        <p:spPr>
          <a:xfrm>
            <a:off x="614854" y="4628328"/>
            <a:ext cx="4572000" cy="707886"/>
          </a:xfrm>
          <a:prstGeom prst="rect">
            <a:avLst/>
          </a:prstGeom>
        </p:spPr>
        <p:txBody>
          <a:bodyPr>
            <a:spAutoFit/>
          </a:bodyPr>
          <a:lstStyle/>
          <a:p>
            <a:r>
              <a:rPr lang="en-US" sz="2000" b="1" dirty="0">
                <a:solidFill>
                  <a:prstClr val="white"/>
                </a:solidFill>
                <a:ea typeface="+mj-ea"/>
                <a:cs typeface="+mj-cs"/>
              </a:rPr>
              <a:t>Mission Support Services</a:t>
            </a:r>
            <a:br>
              <a:rPr lang="en-US" sz="2000" dirty="0">
                <a:solidFill>
                  <a:prstClr val="white"/>
                </a:solidFill>
                <a:ea typeface="+mj-ea"/>
                <a:cs typeface="+mj-cs"/>
              </a:rPr>
            </a:br>
            <a:r>
              <a:rPr lang="en-US" sz="2000" dirty="0">
                <a:solidFill>
                  <a:prstClr val="white"/>
                </a:solidFill>
                <a:ea typeface="+mj-ea"/>
                <a:cs typeface="+mj-cs"/>
              </a:rPr>
              <a:t>Operations Associate Chief Area</a:t>
            </a:r>
            <a:endParaRPr lang="en-US" dirty="0"/>
          </a:p>
        </p:txBody>
      </p:sp>
    </p:spTree>
    <p:extLst>
      <p:ext uri="{BB962C8B-B14F-4D97-AF65-F5344CB8AC3E}">
        <p14:creationId xmlns:p14="http://schemas.microsoft.com/office/powerpoint/2010/main" val="400906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49"/>
            <a:ext cx="9144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Title 1"/>
          <p:cNvSpPr>
            <a:spLocks noGrp="1"/>
          </p:cNvSpPr>
          <p:nvPr>
            <p:ph type="title" hasCustomPrompt="1"/>
          </p:nvPr>
        </p:nvSpPr>
        <p:spPr>
          <a:xfrm>
            <a:off x="228600" y="2537885"/>
            <a:ext cx="6400800" cy="1322922"/>
          </a:xfrm>
          <a:prstGeom prst="rect">
            <a:avLst/>
          </a:prstGeom>
        </p:spPr>
        <p:txBody>
          <a:bodyPr anchor="ctr">
            <a:normAutofit/>
          </a:bodyPr>
          <a:lstStyle>
            <a:lvl1pPr algn="l">
              <a:defRPr sz="3600" b="0" u="none" cap="none" spc="-150" normalizeH="0" baseline="0">
                <a:solidFill>
                  <a:schemeClr val="bg1"/>
                </a:solidFill>
                <a:latin typeface="+mj-lt"/>
              </a:defRPr>
            </a:lvl1pPr>
          </a:lstStyle>
          <a:p>
            <a:r>
              <a:rPr lang="en-US" dirty="0"/>
              <a:t>Insert Transition Slide Title</a:t>
            </a:r>
          </a:p>
        </p:txBody>
      </p:sp>
      <p:sp>
        <p:nvSpPr>
          <p:cNvPr id="14" name="Text Placeholder 3"/>
          <p:cNvSpPr>
            <a:spLocks noGrp="1"/>
          </p:cNvSpPr>
          <p:nvPr>
            <p:ph type="body" sz="quarter" idx="10" hasCustomPrompt="1"/>
          </p:nvPr>
        </p:nvSpPr>
        <p:spPr>
          <a:xfrm>
            <a:off x="228600" y="4095750"/>
            <a:ext cx="58674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dirty="0"/>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2" name="Rectangle 1"/>
          <p:cNvSpPr/>
          <p:nvPr userDrawn="1"/>
        </p:nvSpPr>
        <p:spPr>
          <a:xfrm>
            <a:off x="0" y="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966502" y="6324600"/>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94953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15" y="635000"/>
            <a:ext cx="8757137" cy="806938"/>
          </a:xfrm>
        </p:spPr>
        <p:txBody>
          <a:bodyPr/>
          <a:lstStyle/>
          <a:p>
            <a:r>
              <a:rPr lang="en-US" dirty="0"/>
              <a:t>Click to edit Master title style</a:t>
            </a:r>
          </a:p>
        </p:txBody>
      </p:sp>
      <p:sp>
        <p:nvSpPr>
          <p:cNvPr id="3" name="Content Placeholder 2"/>
          <p:cNvSpPr>
            <a:spLocks noGrp="1"/>
          </p:cNvSpPr>
          <p:nvPr>
            <p:ph idx="1"/>
          </p:nvPr>
        </p:nvSpPr>
        <p:spPr>
          <a:xfrm>
            <a:off x="261815" y="1600200"/>
            <a:ext cx="763172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0"/>
          </p:nvPr>
        </p:nvSpPr>
        <p:spPr>
          <a:xfrm>
            <a:off x="8059616" y="1609726"/>
            <a:ext cx="949203" cy="3792660"/>
          </a:xfrm>
        </p:spPr>
        <p:txBody>
          <a:bodyPr/>
          <a:lstStyle/>
          <a:p>
            <a:endParaRPr lang="en-US" dirty="0"/>
          </a:p>
        </p:txBody>
      </p:sp>
      <p:sp>
        <p:nvSpPr>
          <p:cNvPr id="7" name="TextBox 6"/>
          <p:cNvSpPr txBox="1"/>
          <p:nvPr userDrawn="1"/>
        </p:nvSpPr>
        <p:spPr>
          <a:xfrm>
            <a:off x="966502" y="6324600"/>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8"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882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5" y="1600200"/>
            <a:ext cx="681110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151077" y="1609969"/>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7209694" y="2413000"/>
            <a:ext cx="1760413"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7208624" y="1709738"/>
            <a:ext cx="1762218" cy="615339"/>
          </a:xfrm>
        </p:spPr>
        <p:txBody>
          <a:bodyPr>
            <a:noAutofit/>
          </a:bodyPr>
          <a:lstStyle>
            <a:lvl1pPr>
              <a:defRPr sz="1200">
                <a:solidFill>
                  <a:srgbClr val="139AB2"/>
                </a:solidFill>
              </a:defRPr>
            </a:lvl1pPr>
          </a:lstStyle>
          <a:p>
            <a:pPr lvl="0"/>
            <a:r>
              <a:rPr lang="en-US" dirty="0"/>
              <a:t>Click to edit Master text styles</a:t>
            </a:r>
          </a:p>
        </p:txBody>
      </p:sp>
      <p:sp>
        <p:nvSpPr>
          <p:cNvPr id="12" name="TextBox 11"/>
          <p:cNvSpPr txBox="1"/>
          <p:nvPr userDrawn="1"/>
        </p:nvSpPr>
        <p:spPr>
          <a:xfrm>
            <a:off x="966502" y="6324600"/>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691661" y="62674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7144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031FBD-6318-4E1F-B708-AE21DB5AB345}" type="datetime1">
              <a:rPr lang="en-US" smtClean="0"/>
              <a:t>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Natural Resources Conservation Service</a:t>
            </a:r>
          </a:p>
        </p:txBody>
      </p:sp>
      <p:sp>
        <p:nvSpPr>
          <p:cNvPr id="6" name="Slide Number Placeholder 5"/>
          <p:cNvSpPr>
            <a:spLocks noGrp="1"/>
          </p:cNvSpPr>
          <p:nvPr>
            <p:ph type="sldNum" sz="quarter" idx="12"/>
          </p:nvPr>
        </p:nvSpPr>
        <p:spPr/>
        <p:txBody>
          <a:bodyPr/>
          <a:lstStyle/>
          <a:p>
            <a:fld id="{4219272A-714B-4394-91B3-C883D28F4F8C}" type="slidenum">
              <a:rPr lang="en-US" smtClean="0"/>
              <a:t>‹#›</a:t>
            </a:fld>
            <a:endParaRPr lang="en-US" dirty="0"/>
          </a:p>
        </p:txBody>
      </p:sp>
    </p:spTree>
    <p:extLst>
      <p:ext uri="{BB962C8B-B14F-4D97-AF65-F5344CB8AC3E}">
        <p14:creationId xmlns:p14="http://schemas.microsoft.com/office/powerpoint/2010/main" val="151878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5581899" y="3341077"/>
            <a:ext cx="3562103"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5581899" y="1260236"/>
            <a:ext cx="3562102" cy="1856153"/>
          </a:xfrm>
          <a:prstGeom prst="rect">
            <a:avLst/>
          </a:prstGeom>
        </p:spPr>
      </p:pic>
      <p:sp>
        <p:nvSpPr>
          <p:cNvPr id="2" name="Title 1"/>
          <p:cNvSpPr>
            <a:spLocks noGrp="1"/>
          </p:cNvSpPr>
          <p:nvPr>
            <p:ph type="title" hasCustomPrompt="1"/>
          </p:nvPr>
        </p:nvSpPr>
        <p:spPr>
          <a:xfrm>
            <a:off x="614854" y="2543591"/>
            <a:ext cx="4367456" cy="2084741"/>
          </a:xfrm>
        </p:spPr>
        <p:txBody>
          <a:bodyPr anchor="t"/>
          <a:lstStyle>
            <a:lvl1pPr algn="l">
              <a:lnSpc>
                <a:spcPct val="90000"/>
              </a:lnSpc>
              <a:defRPr sz="3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4856" y="1614533"/>
            <a:ext cx="3761764" cy="929054"/>
          </a:xfrm>
        </p:spPr>
        <p:txBody>
          <a:bodyPr anchor="b"/>
          <a:lstStyle>
            <a:lvl1pPr marL="0" indent="0">
              <a:buNone/>
              <a:defRPr sz="1500" b="0">
                <a:solidFill>
                  <a:srgbClr val="FFFFFF"/>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7" name="Rectangle 6"/>
          <p:cNvSpPr/>
          <p:nvPr userDrawn="1"/>
        </p:nvSpPr>
        <p:spPr>
          <a:xfrm>
            <a:off x="614854" y="4628328"/>
            <a:ext cx="4572000" cy="553998"/>
          </a:xfrm>
          <a:prstGeom prst="rect">
            <a:avLst/>
          </a:prstGeom>
        </p:spPr>
        <p:txBody>
          <a:bodyPr>
            <a:spAutoFit/>
          </a:bodyPr>
          <a:lstStyle/>
          <a:p>
            <a:r>
              <a:rPr lang="en-US" sz="1500" b="1" dirty="0">
                <a:solidFill>
                  <a:prstClr val="white"/>
                </a:solidFill>
                <a:ea typeface="+mj-ea"/>
                <a:cs typeface="+mj-cs"/>
              </a:rPr>
              <a:t>Mission Support Services</a:t>
            </a:r>
            <a:br>
              <a:rPr lang="en-US" sz="1500" dirty="0">
                <a:solidFill>
                  <a:prstClr val="white"/>
                </a:solidFill>
                <a:ea typeface="+mj-ea"/>
                <a:cs typeface="+mj-cs"/>
              </a:rPr>
            </a:br>
            <a:r>
              <a:rPr lang="en-US" sz="1500" dirty="0">
                <a:solidFill>
                  <a:prstClr val="white"/>
                </a:solidFill>
                <a:ea typeface="+mj-ea"/>
                <a:cs typeface="+mj-cs"/>
              </a:rPr>
              <a:t>Operations Associate Chief Area</a:t>
            </a:r>
            <a:endParaRPr lang="en-US" sz="1350" dirty="0"/>
          </a:p>
        </p:txBody>
      </p:sp>
    </p:spTree>
    <p:extLst>
      <p:ext uri="{BB962C8B-B14F-4D97-AF65-F5344CB8AC3E}">
        <p14:creationId xmlns:p14="http://schemas.microsoft.com/office/powerpoint/2010/main" val="6172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53"/>
            <a:ext cx="9144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aseline="-25000" dirty="0"/>
          </a:p>
        </p:txBody>
      </p:sp>
      <p:sp>
        <p:nvSpPr>
          <p:cNvPr id="13" name="Title 1"/>
          <p:cNvSpPr>
            <a:spLocks noGrp="1"/>
          </p:cNvSpPr>
          <p:nvPr>
            <p:ph type="title" hasCustomPrompt="1"/>
          </p:nvPr>
        </p:nvSpPr>
        <p:spPr>
          <a:xfrm>
            <a:off x="228600" y="2537885"/>
            <a:ext cx="6400800" cy="1322922"/>
          </a:xfrm>
          <a:prstGeom prst="rect">
            <a:avLst/>
          </a:prstGeom>
        </p:spPr>
        <p:txBody>
          <a:bodyPr anchor="ctr">
            <a:normAutofit/>
          </a:bodyPr>
          <a:lstStyle>
            <a:lvl1pPr algn="l">
              <a:defRPr sz="2700" b="0" u="none" cap="none" spc="-113" normalizeH="0" baseline="0">
                <a:solidFill>
                  <a:schemeClr val="bg1"/>
                </a:solidFill>
                <a:latin typeface="+mj-lt"/>
              </a:defRPr>
            </a:lvl1pPr>
          </a:lstStyle>
          <a:p>
            <a:r>
              <a:rPr lang="en-US" dirty="0"/>
              <a:t>Insert Transition Slide Title</a:t>
            </a:r>
          </a:p>
        </p:txBody>
      </p:sp>
      <p:sp>
        <p:nvSpPr>
          <p:cNvPr id="14" name="Text Placeholder 3"/>
          <p:cNvSpPr>
            <a:spLocks noGrp="1"/>
          </p:cNvSpPr>
          <p:nvPr>
            <p:ph type="body" sz="quarter" idx="10" hasCustomPrompt="1"/>
          </p:nvPr>
        </p:nvSpPr>
        <p:spPr>
          <a:xfrm>
            <a:off x="228600" y="4095750"/>
            <a:ext cx="5867400" cy="539750"/>
          </a:xfrm>
          <a:prstGeom prst="rect">
            <a:avLst/>
          </a:prstGeom>
        </p:spPr>
        <p:txBody>
          <a:bodyPr>
            <a:normAutofit/>
          </a:bodyPr>
          <a:lstStyle>
            <a:lvl1pPr marL="0" indent="0" algn="l">
              <a:buNone/>
              <a:defRPr sz="1800" b="0">
                <a:solidFill>
                  <a:srgbClr val="58595B"/>
                </a:solidFill>
                <a:latin typeface="+mj-lt"/>
              </a:defRPr>
            </a:lvl1pPr>
          </a:lstStyle>
          <a:p>
            <a:pPr lvl="0"/>
            <a:r>
              <a:rPr lang="en-US" dirty="0"/>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
        <p:nvSpPr>
          <p:cNvPr id="2" name="Rectangle 1"/>
          <p:cNvSpPr/>
          <p:nvPr userDrawn="1"/>
        </p:nvSpPr>
        <p:spPr>
          <a:xfrm>
            <a:off x="0" y="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userDrawn="1"/>
        </p:nvSpPr>
        <p:spPr>
          <a:xfrm>
            <a:off x="966504" y="6324602"/>
            <a:ext cx="1486304" cy="230832"/>
          </a:xfrm>
          <a:prstGeom prst="rect">
            <a:avLst/>
          </a:prstGeom>
          <a:noFill/>
        </p:spPr>
        <p:txBody>
          <a:bodyPr wrap="none" rtlCol="0">
            <a:spAutoFit/>
          </a:bodyPr>
          <a:lstStyle/>
          <a:p>
            <a:r>
              <a:rPr lang="en-US" sz="9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691661" y="62674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35430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17" y="635000"/>
            <a:ext cx="8757137" cy="806938"/>
          </a:xfrm>
        </p:spPr>
        <p:txBody>
          <a:bodyPr/>
          <a:lstStyle/>
          <a:p>
            <a:r>
              <a:rPr lang="en-US" dirty="0"/>
              <a:t>Click to edit Master title style</a:t>
            </a:r>
          </a:p>
        </p:txBody>
      </p:sp>
      <p:sp>
        <p:nvSpPr>
          <p:cNvPr id="3" name="Content Placeholder 2"/>
          <p:cNvSpPr>
            <a:spLocks noGrp="1"/>
          </p:cNvSpPr>
          <p:nvPr>
            <p:ph idx="1"/>
          </p:nvPr>
        </p:nvSpPr>
        <p:spPr>
          <a:xfrm>
            <a:off x="261815" y="1600204"/>
            <a:ext cx="763172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0"/>
          </p:nvPr>
        </p:nvSpPr>
        <p:spPr>
          <a:xfrm>
            <a:off x="8059616" y="1609726"/>
            <a:ext cx="949203" cy="3792660"/>
          </a:xfrm>
        </p:spPr>
        <p:txBody>
          <a:bodyPr/>
          <a:lstStyle/>
          <a:p>
            <a:endParaRPr lang="en-US" dirty="0"/>
          </a:p>
        </p:txBody>
      </p:sp>
      <p:sp>
        <p:nvSpPr>
          <p:cNvPr id="7" name="TextBox 6"/>
          <p:cNvSpPr txBox="1"/>
          <p:nvPr userDrawn="1"/>
        </p:nvSpPr>
        <p:spPr>
          <a:xfrm>
            <a:off x="966504" y="6324602"/>
            <a:ext cx="1486304" cy="230832"/>
          </a:xfrm>
          <a:prstGeom prst="rect">
            <a:avLst/>
          </a:prstGeom>
          <a:noFill/>
        </p:spPr>
        <p:txBody>
          <a:bodyPr wrap="none" rtlCol="0">
            <a:spAutoFit/>
          </a:bodyPr>
          <a:lstStyle/>
          <a:p>
            <a:r>
              <a:rPr lang="en-US" sz="900" b="0" dirty="0">
                <a:solidFill>
                  <a:srgbClr val="00ABC0"/>
                </a:solidFill>
                <a:latin typeface="+mj-lt"/>
              </a:rPr>
              <a:t>Mission Support Services</a:t>
            </a:r>
          </a:p>
        </p:txBody>
      </p:sp>
      <p:sp>
        <p:nvSpPr>
          <p:cNvPr id="8" name="Slide Number Placeholder 5"/>
          <p:cNvSpPr>
            <a:spLocks noGrp="1"/>
          </p:cNvSpPr>
          <p:nvPr>
            <p:ph type="sldNum" sz="quarter" idx="4"/>
          </p:nvPr>
        </p:nvSpPr>
        <p:spPr>
          <a:xfrm>
            <a:off x="691661" y="62674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85983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6" y="1600204"/>
            <a:ext cx="681110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151078" y="1609973"/>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 Placeholder 5"/>
          <p:cNvSpPr>
            <a:spLocks noGrp="1"/>
          </p:cNvSpPr>
          <p:nvPr>
            <p:ph type="body" sz="quarter" idx="10" hasCustomPrompt="1"/>
          </p:nvPr>
        </p:nvSpPr>
        <p:spPr>
          <a:xfrm>
            <a:off x="7209696" y="2413000"/>
            <a:ext cx="1760413" cy="3067050"/>
          </a:xfrm>
        </p:spPr>
        <p:txBody>
          <a:bodyPr>
            <a:normAutofit/>
          </a:bodyPr>
          <a:lstStyle>
            <a:lvl1pPr algn="l">
              <a:defRPr sz="750" b="0">
                <a:solidFill>
                  <a:schemeClr val="tx1"/>
                </a:solidFill>
              </a:defRPr>
            </a:lvl1pPr>
            <a:lvl5pPr marL="1371566" indent="0">
              <a:buNone/>
              <a:defRPr/>
            </a:lvl5pPr>
          </a:lstStyle>
          <a:p>
            <a:pPr lvl="0"/>
            <a:r>
              <a:rPr lang="en-US" dirty="0"/>
              <a:t>Fifth level</a:t>
            </a:r>
          </a:p>
        </p:txBody>
      </p:sp>
      <p:sp>
        <p:nvSpPr>
          <p:cNvPr id="14" name="Text Placeholder 13"/>
          <p:cNvSpPr>
            <a:spLocks noGrp="1"/>
          </p:cNvSpPr>
          <p:nvPr>
            <p:ph type="body" sz="quarter" idx="11"/>
          </p:nvPr>
        </p:nvSpPr>
        <p:spPr>
          <a:xfrm>
            <a:off x="7208624" y="1709739"/>
            <a:ext cx="1762218" cy="615339"/>
          </a:xfrm>
        </p:spPr>
        <p:txBody>
          <a:bodyPr>
            <a:noAutofit/>
          </a:bodyPr>
          <a:lstStyle>
            <a:lvl1pPr>
              <a:defRPr sz="900">
                <a:solidFill>
                  <a:srgbClr val="139AB2"/>
                </a:solidFill>
              </a:defRPr>
            </a:lvl1pPr>
          </a:lstStyle>
          <a:p>
            <a:pPr lvl="0"/>
            <a:r>
              <a:rPr lang="en-US" dirty="0"/>
              <a:t>Click to edit Master text styles</a:t>
            </a:r>
          </a:p>
        </p:txBody>
      </p:sp>
      <p:sp>
        <p:nvSpPr>
          <p:cNvPr id="12" name="TextBox 11"/>
          <p:cNvSpPr txBox="1"/>
          <p:nvPr userDrawn="1"/>
        </p:nvSpPr>
        <p:spPr>
          <a:xfrm>
            <a:off x="966504" y="6324602"/>
            <a:ext cx="1486304" cy="230832"/>
          </a:xfrm>
          <a:prstGeom prst="rect">
            <a:avLst/>
          </a:prstGeom>
          <a:noFill/>
        </p:spPr>
        <p:txBody>
          <a:bodyPr wrap="none" rtlCol="0">
            <a:spAutoFit/>
          </a:bodyPr>
          <a:lstStyle/>
          <a:p>
            <a:r>
              <a:rPr lang="en-US" sz="9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691661" y="62674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509790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1814" y="1600200"/>
            <a:ext cx="77313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1661" y="628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08927552"/>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1" r:id="rId3"/>
    <p:sldLayoutId id="2147483692" r:id="rId4"/>
    <p:sldLayoutId id="2147483695" r:id="rId5"/>
  </p:sldLayoutIdLst>
  <p:hf hdr="0" ftr="0" dt="0"/>
  <p:txStyles>
    <p:titleStyle>
      <a:lvl1pPr algn="l" defTabSz="457200"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1815" y="1600204"/>
            <a:ext cx="77313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1661" y="628552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7486636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342892" rtl="0" eaLnBrk="1" latinLnBrk="0" hangingPunct="1">
        <a:spcBef>
          <a:spcPct val="0"/>
        </a:spcBef>
        <a:buNone/>
        <a:defRPr sz="2700" b="1" kern="1200">
          <a:solidFill>
            <a:srgbClr val="58595B"/>
          </a:solidFill>
          <a:latin typeface="+mj-lt"/>
          <a:ea typeface="+mj-ea"/>
          <a:cs typeface="+mj-cs"/>
        </a:defRPr>
      </a:lvl1pPr>
    </p:titleStyle>
    <p:bodyStyle>
      <a:lvl1pPr marL="0" indent="0" algn="l" defTabSz="342892" rtl="0" eaLnBrk="1" latinLnBrk="0" hangingPunct="1">
        <a:spcBef>
          <a:spcPct val="20000"/>
        </a:spcBef>
        <a:buFont typeface="Arial"/>
        <a:buNone/>
        <a:defRPr sz="1500" b="1" kern="1200">
          <a:solidFill>
            <a:srgbClr val="053773"/>
          </a:solidFill>
          <a:latin typeface="+mn-lt"/>
          <a:ea typeface="+mn-ea"/>
          <a:cs typeface="+mn-cs"/>
        </a:defRPr>
      </a:lvl1pPr>
      <a:lvl2pPr marL="557199" indent="-214308" algn="l" defTabSz="342892"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2pPr>
      <a:lvl3pPr marL="857228" indent="-171446" algn="l" defTabSz="342892"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3pPr>
      <a:lvl4pPr marL="1200120" indent="-171446" algn="l" defTabSz="342892"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1543012" indent="-171446" algn="l" defTabSz="342892"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r.usda.gov/how-file-program-discrimination-complai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program.intake@usd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nrcs.usda.gov/programs-initiatives/watershed-program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27" y="1066800"/>
            <a:ext cx="5431057" cy="4464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1415" y="4572000"/>
            <a:ext cx="5587380" cy="838200"/>
          </a:xfrm>
          <a:effectLst>
            <a:outerShdw blurRad="50800" dist="38100" dir="2700000" algn="tl" rotWithShape="0">
              <a:prstClr val="black">
                <a:alpha val="40000"/>
              </a:prstClr>
            </a:outerShdw>
          </a:effectLst>
        </p:spPr>
        <p:txBody>
          <a:bodyPr>
            <a:noAutofit/>
          </a:bodyPr>
          <a:lstStyle/>
          <a:p>
            <a:pPr algn="ctr"/>
            <a:r>
              <a:rPr lang="en-US" sz="2000" dirty="0">
                <a:solidFill>
                  <a:srgbClr val="002C76"/>
                </a:solidFill>
                <a:latin typeface="Calibri" panose="020F0502020204030204" pitchFamily="34" charset="0"/>
                <a:cs typeface="Calibri" panose="020F0502020204030204" pitchFamily="34" charset="0"/>
              </a:rPr>
              <a:t>Jackie Byam</a:t>
            </a:r>
            <a:br>
              <a:rPr lang="en-US" sz="2000" dirty="0">
                <a:solidFill>
                  <a:srgbClr val="002C76"/>
                </a:solidFill>
                <a:latin typeface="Calibri" panose="020F0502020204030204" pitchFamily="34" charset="0"/>
                <a:cs typeface="Calibri" panose="020F0502020204030204" pitchFamily="34" charset="0"/>
              </a:rPr>
            </a:br>
            <a:r>
              <a:rPr lang="en-US" sz="2000" dirty="0">
                <a:solidFill>
                  <a:srgbClr val="002C76"/>
                </a:solidFill>
                <a:latin typeface="Calibri" panose="020F0502020204030204" pitchFamily="34" charset="0"/>
                <a:cs typeface="Calibri" panose="020F0502020204030204" pitchFamily="34" charset="0"/>
              </a:rPr>
              <a:t>Acting State Conservationist</a:t>
            </a:r>
            <a:br>
              <a:rPr lang="en-US" sz="2000" dirty="0">
                <a:solidFill>
                  <a:srgbClr val="002C76"/>
                </a:solidFill>
                <a:latin typeface="Calibri" panose="020F0502020204030204" pitchFamily="34" charset="0"/>
                <a:cs typeface="Calibri" panose="020F0502020204030204" pitchFamily="34" charset="0"/>
              </a:rPr>
            </a:br>
            <a:r>
              <a:rPr lang="en-US" sz="2000" dirty="0">
                <a:solidFill>
                  <a:srgbClr val="002C76"/>
                </a:solidFill>
                <a:latin typeface="Calibri" panose="020F0502020204030204" pitchFamily="34" charset="0"/>
                <a:cs typeface="Calibri" panose="020F0502020204030204" pitchFamily="34" charset="0"/>
              </a:rPr>
              <a:t>Kansas NRCS</a:t>
            </a:r>
            <a:br>
              <a:rPr lang="en-US" sz="2000" dirty="0">
                <a:solidFill>
                  <a:srgbClr val="002C76"/>
                </a:solidFill>
                <a:latin typeface="Calibri" panose="020F0502020204030204" pitchFamily="34" charset="0"/>
                <a:cs typeface="Calibri" panose="020F0502020204030204" pitchFamily="34" charset="0"/>
              </a:rPr>
            </a:br>
            <a:endParaRPr lang="en-US" sz="2000" dirty="0">
              <a:solidFill>
                <a:srgbClr val="002C76"/>
              </a:solidFill>
              <a:effectLst>
                <a:outerShdw blurRad="50800" dist="50800" dir="5400000" algn="ctr" rotWithShape="0">
                  <a:schemeClr val="tx1"/>
                </a:outerShdw>
              </a:effectLst>
              <a:latin typeface="Calibri" panose="020F0502020204030204" pitchFamily="34" charset="0"/>
              <a:cs typeface="Calibri" panose="020F0502020204030204" pitchFamily="34" charset="0"/>
            </a:endParaRPr>
          </a:p>
        </p:txBody>
      </p:sp>
      <p:pic>
        <p:nvPicPr>
          <p:cNvPr id="5" name="Picture 4" descr="NRCS-Divider-Slide_Raindrop.png"/>
          <p:cNvPicPr>
            <a:picLocks noChangeAspect="1"/>
          </p:cNvPicPr>
          <p:nvPr/>
        </p:nvPicPr>
        <p:blipFill rotWithShape="1">
          <a:blip r:embed="rId3">
            <a:extLst>
              <a:ext uri="{28A0092B-C50C-407E-A947-70E740481C1C}">
                <a14:useLocalDpi xmlns:a14="http://schemas.microsoft.com/office/drawing/2010/main" val="0"/>
              </a:ext>
            </a:extLst>
          </a:blip>
          <a:srcRect b="42253"/>
          <a:stretch/>
        </p:blipFill>
        <p:spPr>
          <a:xfrm>
            <a:off x="7924800" y="2031999"/>
            <a:ext cx="1258650" cy="2676770"/>
          </a:xfrm>
          <a:prstGeom prst="rect">
            <a:avLst/>
          </a:prstGeom>
        </p:spPr>
      </p:pic>
      <p:sp>
        <p:nvSpPr>
          <p:cNvPr id="7" name="Rectangle 6">
            <a:extLst>
              <a:ext uri="{FF2B5EF4-FFF2-40B4-BE49-F238E27FC236}">
                <a16:creationId xmlns:a16="http://schemas.microsoft.com/office/drawing/2014/main" id="{0BA95E36-A7CA-4C4C-8F95-EDFD62E98FBB}"/>
              </a:ext>
            </a:extLst>
          </p:cNvPr>
          <p:cNvSpPr/>
          <p:nvPr/>
        </p:nvSpPr>
        <p:spPr>
          <a:xfrm>
            <a:off x="-5644" y="1077770"/>
            <a:ext cx="5587380" cy="3416320"/>
          </a:xfrm>
          <a:prstGeom prst="rect">
            <a:avLst/>
          </a:prstGeom>
          <a:noFill/>
        </p:spPr>
        <p:txBody>
          <a:bodyPr wrap="square" lIns="91440" tIns="45720" rIns="91440" bIns="45720">
            <a:spAutoFit/>
          </a:bodyPr>
          <a:lstStyle/>
          <a:p>
            <a:pPr algn="ctr"/>
            <a:r>
              <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NRCS Watershed Programs</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420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10</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441392" y="1773932"/>
            <a:ext cx="8305800" cy="461498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0" dirty="0">
                <a:latin typeface="Calibri" panose="020F0502020204030204" pitchFamily="34" charset="0"/>
                <a:cs typeface="Calibri" panose="020F0502020204030204" pitchFamily="34" charset="0"/>
              </a:rPr>
              <a:t>EWP Requirements:</a:t>
            </a:r>
          </a:p>
          <a:p>
            <a:pPr marL="1085850" lvl="1" indent="-342900">
              <a:spcBef>
                <a:spcPts val="600"/>
              </a:spcBef>
              <a:buFont typeface="Arial" panose="020B0604020202020204" pitchFamily="34" charset="0"/>
              <a:buChar char="•"/>
            </a:pPr>
            <a:r>
              <a:rPr lang="en-US" sz="2800" b="0" dirty="0">
                <a:solidFill>
                  <a:srgbClr val="053773"/>
                </a:solidFill>
                <a:latin typeface="Calibri" panose="020F0502020204030204" pitchFamily="34" charset="0"/>
                <a:cs typeface="Calibri" panose="020F0502020204030204" pitchFamily="34" charset="0"/>
              </a:rPr>
              <a:t>An emergency must be declared for an event.</a:t>
            </a:r>
          </a:p>
          <a:p>
            <a:pPr lvl="1" indent="0">
              <a:spcBef>
                <a:spcPts val="600"/>
              </a:spcBef>
              <a:buNone/>
            </a:pPr>
            <a:endParaRPr lang="en-US" sz="2800" b="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800" dirty="0">
                <a:solidFill>
                  <a:srgbClr val="053773"/>
                </a:solidFill>
                <a:latin typeface="Calibri" panose="020F0502020204030204" pitchFamily="34" charset="0"/>
                <a:cs typeface="Calibri" panose="020F0502020204030204" pitchFamily="34" charset="0"/>
              </a:rPr>
              <a:t>A formal request for EWP assistance must be submitted within 60 days.</a:t>
            </a:r>
          </a:p>
          <a:p>
            <a:pPr marL="1600200" lvl="2" indent="-457200">
              <a:spcBef>
                <a:spcPts val="1200"/>
              </a:spcBef>
              <a:buFont typeface="Courier New" panose="02070309020205020404" pitchFamily="49" charset="0"/>
              <a:buChar char="o"/>
            </a:pPr>
            <a:r>
              <a:rPr lang="en-US" sz="2800" dirty="0">
                <a:solidFill>
                  <a:srgbClr val="053773"/>
                </a:solidFill>
                <a:latin typeface="Calibri" panose="020F0502020204030204" pitchFamily="34" charset="0"/>
                <a:cs typeface="Calibri" panose="020F0502020204030204" pitchFamily="34" charset="0"/>
              </a:rPr>
              <a:t>Disaster occurrence</a:t>
            </a:r>
          </a:p>
          <a:p>
            <a:pPr lvl="2" indent="0">
              <a:spcBef>
                <a:spcPts val="600"/>
              </a:spcBef>
              <a:buNone/>
            </a:pPr>
            <a:endParaRPr lang="en-US" sz="2800" dirty="0">
              <a:solidFill>
                <a:srgbClr val="053773"/>
              </a:solidFill>
              <a:latin typeface="Calibri" panose="020F0502020204030204" pitchFamily="34" charset="0"/>
              <a:cs typeface="Calibri" panose="020F0502020204030204" pitchFamily="34" charset="0"/>
            </a:endParaRPr>
          </a:p>
          <a:p>
            <a:pPr marL="1600200" lvl="2" indent="-457200">
              <a:spcBef>
                <a:spcPts val="600"/>
              </a:spcBef>
              <a:buFont typeface="Courier New" panose="02070309020205020404" pitchFamily="49" charset="0"/>
              <a:buChar char="o"/>
            </a:pPr>
            <a:r>
              <a:rPr lang="en-US" sz="2800" dirty="0">
                <a:solidFill>
                  <a:srgbClr val="053773"/>
                </a:solidFill>
                <a:latin typeface="Calibri" panose="020F0502020204030204" pitchFamily="34" charset="0"/>
                <a:cs typeface="Calibri" panose="020F0502020204030204" pitchFamily="34" charset="0"/>
              </a:rPr>
              <a:t>Site access is available</a:t>
            </a: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EWP</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909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11</a:t>
            </a:fld>
            <a:endParaRPr lang="en-US" dirty="0"/>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22292" y="566615"/>
            <a:ext cx="9099416"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EWP</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Arrow: Right 1">
            <a:extLst>
              <a:ext uri="{FF2B5EF4-FFF2-40B4-BE49-F238E27FC236}">
                <a16:creationId xmlns:a16="http://schemas.microsoft.com/office/drawing/2014/main" id="{0FAF751C-AA40-8011-8073-EB0EC8AEE637}"/>
              </a:ext>
            </a:extLst>
          </p:cNvPr>
          <p:cNvSpPr/>
          <p:nvPr/>
        </p:nvSpPr>
        <p:spPr>
          <a:xfrm>
            <a:off x="22292" y="1981200"/>
            <a:ext cx="9144000" cy="350519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D206AF9B-D447-F7E5-D2BF-5401F2A61D3A}"/>
              </a:ext>
            </a:extLst>
          </p:cNvPr>
          <p:cNvGrpSpPr/>
          <p:nvPr/>
        </p:nvGrpSpPr>
        <p:grpSpPr>
          <a:xfrm>
            <a:off x="233168" y="2971800"/>
            <a:ext cx="8534400" cy="1524000"/>
            <a:chOff x="233168" y="2971800"/>
            <a:chExt cx="8534400" cy="1524000"/>
          </a:xfrm>
          <a:solidFill>
            <a:schemeClr val="accent2">
              <a:lumMod val="20000"/>
              <a:lumOff val="80000"/>
            </a:schemeClr>
          </a:solidFill>
        </p:grpSpPr>
        <p:sp>
          <p:nvSpPr>
            <p:cNvPr id="5" name="Rectangle 4">
              <a:extLst>
                <a:ext uri="{FF2B5EF4-FFF2-40B4-BE49-F238E27FC236}">
                  <a16:creationId xmlns:a16="http://schemas.microsoft.com/office/drawing/2014/main" id="{B40BA138-F99D-A8F0-5838-B5B55570B8DD}"/>
                </a:ext>
              </a:extLst>
            </p:cNvPr>
            <p:cNvSpPr/>
            <p:nvPr/>
          </p:nvSpPr>
          <p:spPr>
            <a:xfrm>
              <a:off x="233168" y="2971802"/>
              <a:ext cx="1909568" cy="15239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Informal Discussions</a:t>
              </a:r>
            </a:p>
          </p:txBody>
        </p:sp>
        <p:sp>
          <p:nvSpPr>
            <p:cNvPr id="6" name="Rectangle 5">
              <a:extLst>
                <a:ext uri="{FF2B5EF4-FFF2-40B4-BE49-F238E27FC236}">
                  <a16:creationId xmlns:a16="http://schemas.microsoft.com/office/drawing/2014/main" id="{B73EAEEB-B6E7-32B7-CF8F-0553F5A61C58}"/>
                </a:ext>
              </a:extLst>
            </p:cNvPr>
            <p:cNvSpPr/>
            <p:nvPr/>
          </p:nvSpPr>
          <p:spPr>
            <a:xfrm>
              <a:off x="2443238" y="2971800"/>
              <a:ext cx="1909568" cy="15239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Formal Sponsor Request</a:t>
              </a:r>
            </a:p>
          </p:txBody>
        </p:sp>
        <p:sp>
          <p:nvSpPr>
            <p:cNvPr id="7" name="Rectangle 6">
              <a:extLst>
                <a:ext uri="{FF2B5EF4-FFF2-40B4-BE49-F238E27FC236}">
                  <a16:creationId xmlns:a16="http://schemas.microsoft.com/office/drawing/2014/main" id="{193BCC2F-6321-E3CF-F6A9-34F37321E84F}"/>
                </a:ext>
              </a:extLst>
            </p:cNvPr>
            <p:cNvSpPr/>
            <p:nvPr/>
          </p:nvSpPr>
          <p:spPr>
            <a:xfrm>
              <a:off x="4650619" y="2971800"/>
              <a:ext cx="1909568" cy="15239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Damage Survey Report</a:t>
              </a:r>
            </a:p>
          </p:txBody>
        </p:sp>
        <p:sp>
          <p:nvSpPr>
            <p:cNvPr id="8" name="Rectangle 7">
              <a:extLst>
                <a:ext uri="{FF2B5EF4-FFF2-40B4-BE49-F238E27FC236}">
                  <a16:creationId xmlns:a16="http://schemas.microsoft.com/office/drawing/2014/main" id="{1C5BA334-FCA7-B2FF-3135-F1C5097E60FB}"/>
                </a:ext>
              </a:extLst>
            </p:cNvPr>
            <p:cNvSpPr/>
            <p:nvPr/>
          </p:nvSpPr>
          <p:spPr>
            <a:xfrm>
              <a:off x="6858000" y="2971800"/>
              <a:ext cx="1909568" cy="15239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Funds Available</a:t>
              </a:r>
            </a:p>
          </p:txBody>
        </p:sp>
      </p:grpSp>
    </p:spTree>
    <p:extLst>
      <p:ext uri="{BB962C8B-B14F-4D97-AF65-F5344CB8AC3E}">
        <p14:creationId xmlns:p14="http://schemas.microsoft.com/office/powerpoint/2010/main" val="370559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18254-DF33-462F-A6B8-70AA63EEF746}"/>
              </a:ext>
            </a:extLst>
          </p:cNvPr>
          <p:cNvSpPr>
            <a:spLocks noGrp="1"/>
          </p:cNvSpPr>
          <p:nvPr>
            <p:ph type="sldNum" sz="quarter" idx="12"/>
          </p:nvPr>
        </p:nvSpPr>
        <p:spPr/>
        <p:txBody>
          <a:bodyPr/>
          <a:lstStyle/>
          <a:p>
            <a:fld id="{4219272A-714B-4394-91B3-C883D28F4F8C}" type="slidenum">
              <a:rPr lang="en-US" smtClean="0"/>
              <a:t>12</a:t>
            </a:fld>
            <a:endParaRPr lang="en-US" dirty="0"/>
          </a:p>
        </p:txBody>
      </p:sp>
      <p:sp>
        <p:nvSpPr>
          <p:cNvPr id="9" name="Title 1">
            <a:extLst>
              <a:ext uri="{FF2B5EF4-FFF2-40B4-BE49-F238E27FC236}">
                <a16:creationId xmlns:a16="http://schemas.microsoft.com/office/drawing/2014/main" id="{9B4F1A39-1270-4C1F-9EC6-9372B537F71D}"/>
              </a:ext>
            </a:extLst>
          </p:cNvPr>
          <p:cNvSpPr>
            <a:spLocks noGrp="1"/>
          </p:cNvSpPr>
          <p:nvPr>
            <p:ph type="title"/>
          </p:nvPr>
        </p:nvSpPr>
        <p:spPr>
          <a:xfrm>
            <a:off x="0" y="531885"/>
            <a:ext cx="9144000" cy="1038079"/>
          </a:xfrm>
        </p:spPr>
        <p:txBody>
          <a:bodyPr>
            <a:normAutofit/>
          </a:bodyPr>
          <a:lstStyle/>
          <a:p>
            <a:pPr algn="ctr"/>
            <a:r>
              <a:rPr lang="en-US" sz="3600" b="0" dirty="0"/>
              <a:t>USDA Non-Discrimination Statement</a:t>
            </a:r>
          </a:p>
        </p:txBody>
      </p:sp>
      <p:sp>
        <p:nvSpPr>
          <p:cNvPr id="10" name="Content Placeholder 2">
            <a:extLst>
              <a:ext uri="{FF2B5EF4-FFF2-40B4-BE49-F238E27FC236}">
                <a16:creationId xmlns:a16="http://schemas.microsoft.com/office/drawing/2014/main" id="{2A7F19D1-68AA-48C8-BE97-E951620BD882}"/>
              </a:ext>
            </a:extLst>
          </p:cNvPr>
          <p:cNvSpPr>
            <a:spLocks noGrp="1"/>
          </p:cNvSpPr>
          <p:nvPr>
            <p:ph idx="1"/>
          </p:nvPr>
        </p:nvSpPr>
        <p:spPr>
          <a:xfrm>
            <a:off x="152400" y="1453162"/>
            <a:ext cx="8839200" cy="5404838"/>
          </a:xfrm>
        </p:spPr>
        <p:txBody>
          <a:bodyPr>
            <a:normAutofit fontScale="32500" lnSpcReduction="20000"/>
          </a:bodyPr>
          <a:lstStyle/>
          <a:p>
            <a:pPr>
              <a:lnSpc>
                <a:spcPct val="120000"/>
              </a:lnSpc>
              <a:spcBef>
                <a:spcPts val="660"/>
              </a:spcBef>
            </a:pPr>
            <a:r>
              <a:rPr lang="en-US" sz="363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a:lnSpc>
                <a:spcPct val="120000"/>
              </a:lnSpc>
              <a:spcBef>
                <a:spcPts val="660"/>
              </a:spcBef>
            </a:pPr>
            <a:r>
              <a:rPr lang="en-US" sz="3630"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lnSpc>
                <a:spcPct val="120000"/>
              </a:lnSpc>
              <a:spcBef>
                <a:spcPts val="660"/>
              </a:spcBef>
            </a:pPr>
            <a:r>
              <a:rPr lang="en-US" sz="3630" dirty="0"/>
              <a:t>To file a program discrimination complaint, complete the USDA Program Discrimination Complaint Form, AD-3027, found online at </a:t>
            </a:r>
            <a:r>
              <a:rPr lang="en-US" sz="3630" dirty="0">
                <a:hlinkClick r:id="rId3" tooltip="Opens in new window."/>
              </a:rPr>
              <a:t>How to File a Program Discrimination Complaint (www.usda.gov/oascr)</a:t>
            </a:r>
            <a:r>
              <a:rPr lang="en-US" sz="3630" dirty="0"/>
              <a:t> and at any USDA office or write a letter addressed to USDA and provide in the letter all of the information requested in the form.  To request a copy of the complaint form, call (866) 632-9992.  Submit your completed form or letter to USDA by:</a:t>
            </a:r>
          </a:p>
          <a:p>
            <a:pPr>
              <a:lnSpc>
                <a:spcPct val="120000"/>
              </a:lnSpc>
              <a:spcBef>
                <a:spcPts val="660"/>
              </a:spcBef>
            </a:pPr>
            <a:r>
              <a:rPr lang="en-US" sz="3630" dirty="0"/>
              <a:t>(1)    mail:  U.S. Department of Agriculture</a:t>
            </a:r>
          </a:p>
          <a:p>
            <a:pPr>
              <a:lnSpc>
                <a:spcPct val="120000"/>
              </a:lnSpc>
              <a:spcBef>
                <a:spcPts val="660"/>
              </a:spcBef>
            </a:pPr>
            <a:r>
              <a:rPr lang="en-US" sz="3630" dirty="0"/>
              <a:t>                  Office of the Assistant Secretary for Civil Rights</a:t>
            </a:r>
          </a:p>
          <a:p>
            <a:pPr>
              <a:lnSpc>
                <a:spcPct val="120000"/>
              </a:lnSpc>
              <a:spcBef>
                <a:spcPts val="660"/>
              </a:spcBef>
            </a:pPr>
            <a:r>
              <a:rPr lang="en-US" sz="3630" dirty="0"/>
              <a:t>                  1400 Independence Avenue, SW</a:t>
            </a:r>
          </a:p>
          <a:p>
            <a:pPr>
              <a:lnSpc>
                <a:spcPct val="120000"/>
              </a:lnSpc>
              <a:spcBef>
                <a:spcPts val="660"/>
              </a:spcBef>
            </a:pPr>
            <a:r>
              <a:rPr lang="en-US" sz="3630" dirty="0"/>
              <a:t>                  Washington, D.C.  20250-9410; </a:t>
            </a:r>
          </a:p>
          <a:p>
            <a:pPr>
              <a:lnSpc>
                <a:spcPct val="120000"/>
              </a:lnSpc>
              <a:spcBef>
                <a:spcPts val="660"/>
              </a:spcBef>
            </a:pPr>
            <a:r>
              <a:rPr lang="en-US" sz="3630" dirty="0"/>
              <a:t>(2)    fax:   (202) 690-7442; or </a:t>
            </a:r>
          </a:p>
          <a:p>
            <a:pPr>
              <a:lnSpc>
                <a:spcPct val="120000"/>
              </a:lnSpc>
              <a:spcBef>
                <a:spcPts val="660"/>
              </a:spcBef>
            </a:pPr>
            <a:r>
              <a:rPr lang="en-US" sz="3630" dirty="0"/>
              <a:t>(3)    email:  </a:t>
            </a:r>
            <a:r>
              <a:rPr lang="en-US" sz="3630" dirty="0">
                <a:hlinkClick r:id="rId4"/>
              </a:rPr>
              <a:t>program.intake@usda.gov</a:t>
            </a:r>
            <a:r>
              <a:rPr lang="en-US" sz="3630" dirty="0"/>
              <a:t>.   </a:t>
            </a:r>
          </a:p>
          <a:p>
            <a:pPr algn="ctr">
              <a:lnSpc>
                <a:spcPct val="120000"/>
              </a:lnSpc>
              <a:spcBef>
                <a:spcPts val="660"/>
              </a:spcBef>
            </a:pPr>
            <a:endParaRPr lang="en-US" sz="3630" dirty="0"/>
          </a:p>
          <a:p>
            <a:pPr algn="ctr">
              <a:lnSpc>
                <a:spcPct val="120000"/>
              </a:lnSpc>
              <a:spcBef>
                <a:spcPts val="660"/>
              </a:spcBef>
            </a:pPr>
            <a:r>
              <a:rPr lang="en-US" sz="3630" dirty="0"/>
              <a:t>USDA is an equal opportunity provider, employer, and lender.</a:t>
            </a:r>
          </a:p>
          <a:p>
            <a:endParaRPr lang="en-US" dirty="0"/>
          </a:p>
        </p:txBody>
      </p:sp>
    </p:spTree>
    <p:extLst>
      <p:ext uri="{BB962C8B-B14F-4D97-AF65-F5344CB8AC3E}">
        <p14:creationId xmlns:p14="http://schemas.microsoft.com/office/powerpoint/2010/main" val="384637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2</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419100" y="1905000"/>
            <a:ext cx="8305800" cy="35052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Watershed and Flood Prevention Operations Program (WFPO)</a:t>
            </a:r>
          </a:p>
          <a:p>
            <a:pPr marL="342900" indent="-342900">
              <a:spcBef>
                <a:spcPts val="600"/>
              </a:spcBef>
              <a:buFont typeface="Arial" panose="020B0604020202020204" pitchFamily="34" charset="0"/>
              <a:buChar char="•"/>
            </a:pPr>
            <a:endParaRPr lang="en-US" sz="28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Watershed Rehabilitation Program (REHAB)</a:t>
            </a:r>
          </a:p>
          <a:p>
            <a:pPr marL="342900" indent="-342900">
              <a:spcBef>
                <a:spcPts val="600"/>
              </a:spcBef>
              <a:buFont typeface="Arial" panose="020B0604020202020204" pitchFamily="34" charset="0"/>
              <a:buChar char="•"/>
            </a:pPr>
            <a:endParaRPr lang="en-US" sz="28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Emergency Watershed Program (EWP)</a:t>
            </a:r>
          </a:p>
          <a:p>
            <a:pPr marL="342900" indent="-342900">
              <a:spcBef>
                <a:spcPts val="600"/>
              </a:spcBef>
              <a:buFont typeface="Arial" panose="020B0604020202020204" pitchFamily="34" charset="0"/>
              <a:buChar char="•"/>
            </a:pPr>
            <a:endParaRPr lang="en-US" sz="2800" b="0" dirty="0">
              <a:latin typeface="Calibri" panose="020F0502020204030204" pitchFamily="34" charset="0"/>
              <a:cs typeface="Calibri" panose="020F0502020204030204" pitchFamily="34" charset="0"/>
            </a:endParaRPr>
          </a:p>
          <a:p>
            <a:pPr>
              <a:spcBef>
                <a:spcPts val="600"/>
              </a:spcBef>
            </a:pPr>
            <a:r>
              <a:rPr lang="en-US" sz="2800" b="0" dirty="0">
                <a:latin typeface="Calibri" panose="020F0502020204030204" pitchFamily="34" charset="0"/>
                <a:cs typeface="Calibri" panose="020F0502020204030204" pitchFamily="34" charset="0"/>
                <a:hlinkClick r:id="rId3"/>
              </a:rPr>
              <a:t>www.nrcs.usda.gov/programs-initiatives/watershed-programs</a:t>
            </a:r>
            <a:r>
              <a:rPr lang="en-US" sz="2800" b="0" dirty="0">
                <a:latin typeface="Calibri" panose="020F0502020204030204" pitchFamily="34" charset="0"/>
                <a:cs typeface="Calibri" panose="020F0502020204030204" pitchFamily="34" charset="0"/>
              </a:rPr>
              <a:t> </a:t>
            </a:r>
            <a:endParaRPr lang="en-US" sz="3200" b="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Watershed Programs</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91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3</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726830" y="1600200"/>
            <a:ext cx="7690339" cy="444003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NRCS fund request must be for $25M or less.</a:t>
            </a:r>
          </a:p>
          <a:p>
            <a:pPr>
              <a:spcBef>
                <a:spcPts val="600"/>
              </a:spcBef>
            </a:pPr>
            <a:endParaRPr lang="en-US"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Agriculture must consist of at least 20% of the monetary benefits.</a:t>
            </a:r>
          </a:p>
          <a:p>
            <a:pPr>
              <a:spcBef>
                <a:spcPts val="600"/>
              </a:spcBef>
            </a:pPr>
            <a:endParaRPr lang="en-US"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The project must cover less than 250,000 acres.</a:t>
            </a:r>
          </a:p>
          <a:p>
            <a:pPr>
              <a:spcBef>
                <a:spcPts val="600"/>
              </a:spcBef>
            </a:pPr>
            <a:endParaRPr lang="en-US"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800" b="0" dirty="0">
                <a:latin typeface="Calibri" panose="020F0502020204030204" pitchFamily="34" charset="0"/>
                <a:cs typeface="Calibri" panose="020F0502020204030204" pitchFamily="34" charset="0"/>
              </a:rPr>
              <a:t>No single structure within the project can provide more than 12,500 ac-ft of detention capacity or 25,000 acre-feet of total capacity.</a:t>
            </a: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Statutory Requirements</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203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4</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288992" y="1535723"/>
            <a:ext cx="8610600" cy="466603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Provide power of eminent domain.</a:t>
            </a:r>
          </a:p>
          <a:p>
            <a:pPr>
              <a:spcBef>
                <a:spcPts val="600"/>
              </a:spcBef>
            </a:pPr>
            <a:endParaRPr lang="en-US" sz="12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Acquire necessary permits, licenses, and agreements.</a:t>
            </a:r>
          </a:p>
          <a:p>
            <a:pPr>
              <a:spcBef>
                <a:spcPts val="600"/>
              </a:spcBef>
            </a:pPr>
            <a:endParaRPr lang="en-US" sz="12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Have the authority to levy taxes.</a:t>
            </a:r>
          </a:p>
          <a:p>
            <a:pPr>
              <a:spcBef>
                <a:spcPts val="600"/>
              </a:spcBef>
            </a:pPr>
            <a:endParaRPr lang="en-US" sz="12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Arrange for and carry out activities that involve public participation in planning.</a:t>
            </a:r>
          </a:p>
          <a:p>
            <a:pPr>
              <a:spcBef>
                <a:spcPts val="600"/>
              </a:spcBef>
            </a:pPr>
            <a:endParaRPr lang="en-US" sz="12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Provide funding for necessary cost share, operation, and maintenance.</a:t>
            </a:r>
          </a:p>
          <a:p>
            <a:pPr marL="342900" indent="-342900">
              <a:spcBef>
                <a:spcPts val="600"/>
              </a:spcBef>
              <a:buFont typeface="Arial" panose="020B0604020202020204" pitchFamily="34" charset="0"/>
              <a:buChar char="•"/>
            </a:pPr>
            <a:endParaRPr lang="en-US" sz="1200" b="0"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pPr>
            <a:r>
              <a:rPr lang="en-US" sz="2400" b="0" dirty="0">
                <a:latin typeface="Calibri" panose="020F0502020204030204" pitchFamily="34" charset="0"/>
                <a:cs typeface="Calibri" panose="020F0502020204030204" pitchFamily="34" charset="0"/>
              </a:rPr>
              <a:t>Implement the necessary water management features.</a:t>
            </a: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Sponsor Responsibilities</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709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5</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638930" y="1663995"/>
            <a:ext cx="7910723" cy="467648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0" dirty="0">
                <a:latin typeface="Calibri" panose="020F0502020204030204" pitchFamily="34" charset="0"/>
                <a:cs typeface="Calibri" panose="020F0502020204030204" pitchFamily="34" charset="0"/>
              </a:rPr>
              <a:t>Program Purposes:</a:t>
            </a:r>
          </a:p>
          <a:p>
            <a:pPr marL="1085850" lvl="1" indent="-342900">
              <a:spcBef>
                <a:spcPts val="600"/>
              </a:spcBef>
              <a:buFont typeface="Arial" panose="020B0604020202020204" pitchFamily="34" charset="0"/>
              <a:buChar char="•"/>
            </a:pPr>
            <a:r>
              <a:rPr lang="en-US" sz="2000" b="0" dirty="0">
                <a:solidFill>
                  <a:srgbClr val="053773"/>
                </a:solidFill>
                <a:latin typeface="Calibri" panose="020F0502020204030204" pitchFamily="34" charset="0"/>
                <a:cs typeface="Calibri" panose="020F0502020204030204" pitchFamily="34" charset="0"/>
              </a:rPr>
              <a:t>Flood Prevention (Watershed</a:t>
            </a:r>
            <a:r>
              <a:rPr lang="en-US" sz="2000" dirty="0">
                <a:solidFill>
                  <a:srgbClr val="053773"/>
                </a:solidFill>
                <a:latin typeface="Calibri" panose="020F0502020204030204" pitchFamily="34" charset="0"/>
                <a:cs typeface="Calibri" panose="020F0502020204030204" pitchFamily="34" charset="0"/>
              </a:rPr>
              <a:t> Protection)</a:t>
            </a:r>
          </a:p>
          <a:p>
            <a:pPr lvl="1" indent="0">
              <a:spcBef>
                <a:spcPts val="600"/>
              </a:spcBef>
              <a:buNone/>
            </a:pPr>
            <a:endParaRPr lang="en-US" sz="120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b="0" dirty="0">
                <a:solidFill>
                  <a:srgbClr val="053773"/>
                </a:solidFill>
                <a:latin typeface="Calibri" panose="020F0502020204030204" pitchFamily="34" charset="0"/>
                <a:cs typeface="Calibri" panose="020F0502020204030204" pitchFamily="34" charset="0"/>
              </a:rPr>
              <a:t>Public Recreation</a:t>
            </a:r>
          </a:p>
          <a:p>
            <a:pPr lvl="1" indent="0">
              <a:spcBef>
                <a:spcPts val="600"/>
              </a:spcBef>
              <a:buNone/>
            </a:pPr>
            <a:endParaRPr lang="en-US" sz="1200" b="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dirty="0">
                <a:solidFill>
                  <a:srgbClr val="053773"/>
                </a:solidFill>
                <a:latin typeface="Calibri" panose="020F0502020204030204" pitchFamily="34" charset="0"/>
                <a:cs typeface="Calibri" panose="020F0502020204030204" pitchFamily="34" charset="0"/>
              </a:rPr>
              <a:t>Public Fish and Wildlife</a:t>
            </a:r>
          </a:p>
          <a:p>
            <a:pPr lvl="1" indent="0">
              <a:spcBef>
                <a:spcPts val="600"/>
              </a:spcBef>
              <a:buNone/>
            </a:pPr>
            <a:endParaRPr lang="en-US" sz="120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b="0" dirty="0">
                <a:solidFill>
                  <a:srgbClr val="053773"/>
                </a:solidFill>
                <a:latin typeface="Calibri" panose="020F0502020204030204" pitchFamily="34" charset="0"/>
                <a:cs typeface="Calibri" panose="020F0502020204030204" pitchFamily="34" charset="0"/>
              </a:rPr>
              <a:t>Agricultural Water Management</a:t>
            </a:r>
          </a:p>
          <a:p>
            <a:pPr lvl="1" indent="0">
              <a:spcBef>
                <a:spcPts val="600"/>
              </a:spcBef>
              <a:buNone/>
            </a:pPr>
            <a:endParaRPr lang="en-US" sz="1200" b="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dirty="0">
                <a:solidFill>
                  <a:srgbClr val="053773"/>
                </a:solidFill>
                <a:latin typeface="Calibri" panose="020F0502020204030204" pitchFamily="34" charset="0"/>
                <a:cs typeface="Calibri" panose="020F0502020204030204" pitchFamily="34" charset="0"/>
              </a:rPr>
              <a:t>Municipal and Industrial Water Supply</a:t>
            </a:r>
          </a:p>
          <a:p>
            <a:pPr lvl="1" indent="0">
              <a:spcBef>
                <a:spcPts val="600"/>
              </a:spcBef>
              <a:buNone/>
            </a:pPr>
            <a:endParaRPr lang="en-US" sz="120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b="0" dirty="0">
                <a:solidFill>
                  <a:srgbClr val="053773"/>
                </a:solidFill>
                <a:latin typeface="Calibri" panose="020F0502020204030204" pitchFamily="34" charset="0"/>
                <a:cs typeface="Calibri" panose="020F0502020204030204" pitchFamily="34" charset="0"/>
              </a:rPr>
              <a:t>Water Quality Management</a:t>
            </a:r>
          </a:p>
          <a:p>
            <a:pPr lvl="1" indent="0">
              <a:spcBef>
                <a:spcPts val="600"/>
              </a:spcBef>
              <a:buNone/>
            </a:pPr>
            <a:endParaRPr lang="en-US" sz="1200" b="0" dirty="0">
              <a:solidFill>
                <a:srgbClr val="053773"/>
              </a:solidFill>
              <a:latin typeface="Calibri" panose="020F0502020204030204" pitchFamily="34" charset="0"/>
              <a:cs typeface="Calibri" panose="020F0502020204030204" pitchFamily="34" charset="0"/>
            </a:endParaRPr>
          </a:p>
          <a:p>
            <a:pPr marL="1085850" lvl="1" indent="-342900">
              <a:spcBef>
                <a:spcPts val="600"/>
              </a:spcBef>
              <a:buFont typeface="Arial" panose="020B0604020202020204" pitchFamily="34" charset="0"/>
              <a:buChar char="•"/>
            </a:pPr>
            <a:r>
              <a:rPr lang="en-US" sz="2000" dirty="0">
                <a:solidFill>
                  <a:srgbClr val="053773"/>
                </a:solidFill>
                <a:latin typeface="Calibri" panose="020F0502020204030204" pitchFamily="34" charset="0"/>
                <a:cs typeface="Calibri" panose="020F0502020204030204" pitchFamily="34" charset="0"/>
              </a:rPr>
              <a:t>Water Structure Rehabilitation</a:t>
            </a:r>
            <a:endParaRPr lang="en-US" sz="2000" b="0" dirty="0">
              <a:solidFill>
                <a:srgbClr val="053773"/>
              </a:solidFill>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WFPO</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408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6</a:t>
            </a:fld>
            <a:endParaRPr lang="en-US" dirty="0"/>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22292" y="566615"/>
            <a:ext cx="9099416"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WFPO</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84B1E120-4A93-4494-B36C-E07ECEAE7B14}"/>
              </a:ext>
            </a:extLst>
          </p:cNvPr>
          <p:cNvPicPr>
            <a:picLocks noChangeAspect="1"/>
          </p:cNvPicPr>
          <p:nvPr/>
        </p:nvPicPr>
        <p:blipFill>
          <a:blip r:embed="rId3"/>
          <a:stretch>
            <a:fillRect/>
          </a:stretch>
        </p:blipFill>
        <p:spPr>
          <a:xfrm>
            <a:off x="805423" y="1524001"/>
            <a:ext cx="7577737" cy="4038599"/>
          </a:xfrm>
          <a:prstGeom prst="rect">
            <a:avLst/>
          </a:prstGeom>
        </p:spPr>
      </p:pic>
    </p:spTree>
    <p:extLst>
      <p:ext uri="{BB962C8B-B14F-4D97-AF65-F5344CB8AC3E}">
        <p14:creationId xmlns:p14="http://schemas.microsoft.com/office/powerpoint/2010/main" val="354174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7</a:t>
            </a:fld>
            <a:endParaRPr lang="en-US" dirty="0"/>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REHAB</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3" name="Picture 2" descr="Chart, histogram&#10;&#10;Description automatically generated">
            <a:extLst>
              <a:ext uri="{FF2B5EF4-FFF2-40B4-BE49-F238E27FC236}">
                <a16:creationId xmlns:a16="http://schemas.microsoft.com/office/drawing/2014/main" id="{947BB212-0645-4766-8FBB-CA0739DCEC7A}"/>
              </a:ext>
            </a:extLst>
          </p:cNvPr>
          <p:cNvPicPr>
            <a:picLocks noChangeAspect="1"/>
          </p:cNvPicPr>
          <p:nvPr/>
        </p:nvPicPr>
        <p:blipFill>
          <a:blip r:embed="rId3"/>
          <a:stretch>
            <a:fillRect/>
          </a:stretch>
        </p:blipFill>
        <p:spPr>
          <a:xfrm>
            <a:off x="152400" y="1663786"/>
            <a:ext cx="7844286" cy="4506292"/>
          </a:xfrm>
          <a:prstGeom prst="rect">
            <a:avLst/>
          </a:prstGeom>
        </p:spPr>
      </p:pic>
    </p:spTree>
    <p:extLst>
      <p:ext uri="{BB962C8B-B14F-4D97-AF65-F5344CB8AC3E}">
        <p14:creationId xmlns:p14="http://schemas.microsoft.com/office/powerpoint/2010/main" val="201652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8</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435819" y="1777268"/>
            <a:ext cx="8316946" cy="442448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0" dirty="0">
                <a:latin typeface="Calibri" panose="020F0502020204030204" pitchFamily="34" charset="0"/>
                <a:cs typeface="Calibri" panose="020F0502020204030204" pitchFamily="34" charset="0"/>
              </a:rPr>
              <a:t>Program Stages:</a:t>
            </a:r>
            <a:endParaRPr lang="en-US" sz="3200" b="0" dirty="0">
              <a:latin typeface="Calibri" panose="020F0502020204030204" pitchFamily="34" charset="0"/>
              <a:cs typeface="Calibri" panose="020F0502020204030204" pitchFamily="34" charset="0"/>
            </a:endParaRPr>
          </a:p>
          <a:p>
            <a:pPr marL="1257300" lvl="1" indent="-514350">
              <a:spcBef>
                <a:spcPts val="600"/>
              </a:spcBef>
              <a:buFont typeface="+mj-lt"/>
              <a:buAutoNum type="arabicPeriod"/>
            </a:pPr>
            <a:r>
              <a:rPr lang="en-US" sz="2400" b="0" dirty="0">
                <a:solidFill>
                  <a:srgbClr val="053773"/>
                </a:solidFill>
                <a:latin typeface="Calibri" panose="020F0502020204030204" pitchFamily="34" charset="0"/>
                <a:cs typeface="Calibri" panose="020F0502020204030204" pitchFamily="34" charset="0"/>
              </a:rPr>
              <a:t>Assess the conditions of the dam.</a:t>
            </a:r>
          </a:p>
          <a:p>
            <a:pPr marL="1257300" lvl="1" indent="-514350">
              <a:spcBef>
                <a:spcPts val="600"/>
              </a:spcBef>
              <a:buFont typeface="+mj-lt"/>
              <a:buAutoNum type="arabicPeriod"/>
            </a:pPr>
            <a:endParaRPr lang="en-US" sz="2400" dirty="0">
              <a:solidFill>
                <a:srgbClr val="053773"/>
              </a:solidFill>
              <a:latin typeface="Calibri" panose="020F0502020204030204" pitchFamily="34" charset="0"/>
              <a:cs typeface="Calibri" panose="020F0502020204030204" pitchFamily="34" charset="0"/>
            </a:endParaRPr>
          </a:p>
          <a:p>
            <a:pPr marL="1257300" lvl="1" indent="-514350">
              <a:spcBef>
                <a:spcPts val="600"/>
              </a:spcBef>
              <a:buFont typeface="+mj-lt"/>
              <a:buAutoNum type="arabicPeriod"/>
            </a:pPr>
            <a:r>
              <a:rPr lang="en-US" sz="2400" dirty="0">
                <a:solidFill>
                  <a:srgbClr val="053773"/>
                </a:solidFill>
                <a:latin typeface="Calibri" panose="020F0502020204030204" pitchFamily="34" charset="0"/>
                <a:cs typeface="Calibri" panose="020F0502020204030204" pitchFamily="34" charset="0"/>
              </a:rPr>
              <a:t>Develop a rehabilitation project plan.</a:t>
            </a:r>
          </a:p>
          <a:p>
            <a:pPr marL="1257300" lvl="1" indent="-514350">
              <a:spcBef>
                <a:spcPts val="600"/>
              </a:spcBef>
              <a:buFont typeface="+mj-lt"/>
              <a:buAutoNum type="arabicPeriod"/>
            </a:pPr>
            <a:endParaRPr lang="en-US" sz="2400" dirty="0">
              <a:solidFill>
                <a:srgbClr val="053773"/>
              </a:solidFill>
              <a:latin typeface="Calibri" panose="020F0502020204030204" pitchFamily="34" charset="0"/>
              <a:cs typeface="Calibri" panose="020F0502020204030204" pitchFamily="34" charset="0"/>
            </a:endParaRPr>
          </a:p>
          <a:p>
            <a:pPr marL="1257300" lvl="1" indent="-514350">
              <a:spcBef>
                <a:spcPts val="600"/>
              </a:spcBef>
              <a:buFont typeface="+mj-lt"/>
              <a:buAutoNum type="arabicPeriod"/>
            </a:pPr>
            <a:r>
              <a:rPr lang="en-US" sz="2400" b="0" dirty="0">
                <a:solidFill>
                  <a:srgbClr val="053773"/>
                </a:solidFill>
                <a:latin typeface="Calibri" panose="020F0502020204030204" pitchFamily="34" charset="0"/>
                <a:cs typeface="Calibri" panose="020F0502020204030204" pitchFamily="34" charset="0"/>
              </a:rPr>
              <a:t>Design the rehabilitation.</a:t>
            </a:r>
          </a:p>
          <a:p>
            <a:pPr marL="1257300" lvl="1" indent="-514350">
              <a:spcBef>
                <a:spcPts val="600"/>
              </a:spcBef>
              <a:buFont typeface="+mj-lt"/>
              <a:buAutoNum type="arabicPeriod"/>
            </a:pPr>
            <a:endParaRPr lang="en-US" sz="2400" b="0" dirty="0">
              <a:solidFill>
                <a:srgbClr val="053773"/>
              </a:solidFill>
              <a:latin typeface="Calibri" panose="020F0502020204030204" pitchFamily="34" charset="0"/>
              <a:cs typeface="Calibri" panose="020F0502020204030204" pitchFamily="34" charset="0"/>
            </a:endParaRPr>
          </a:p>
          <a:p>
            <a:pPr marL="1257300" lvl="1" indent="-514350">
              <a:spcBef>
                <a:spcPts val="600"/>
              </a:spcBef>
              <a:buFont typeface="+mj-lt"/>
              <a:buAutoNum type="arabicPeriod"/>
            </a:pPr>
            <a:r>
              <a:rPr lang="en-US" sz="2400" dirty="0">
                <a:solidFill>
                  <a:srgbClr val="053773"/>
                </a:solidFill>
                <a:latin typeface="Calibri" panose="020F0502020204030204" pitchFamily="34" charset="0"/>
                <a:cs typeface="Calibri" panose="020F0502020204030204" pitchFamily="34" charset="0"/>
              </a:rPr>
              <a:t>Implement the rehabilitation (construction).</a:t>
            </a:r>
            <a:endParaRPr lang="en-US" sz="2400" b="0" dirty="0">
              <a:solidFill>
                <a:srgbClr val="053773"/>
              </a:solidFill>
              <a:latin typeface="Calibri" panose="020F0502020204030204" pitchFamily="34" charset="0"/>
              <a:cs typeface="Calibri" panose="020F0502020204030204" pitchFamily="34" charset="0"/>
            </a:endParaRPr>
          </a:p>
          <a:p>
            <a:pPr marL="1085850" lvl="1" indent="-342900">
              <a:buFont typeface="Arial" panose="020B0604020202020204" pitchFamily="34" charset="0"/>
              <a:buChar char="•"/>
            </a:pPr>
            <a:endParaRPr lang="en-US" sz="2000" b="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0" y="566615"/>
            <a:ext cx="9121708"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REHAB</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833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691661" y="6340475"/>
            <a:ext cx="2133600" cy="365125"/>
          </a:xfrm>
        </p:spPr>
        <p:txBody>
          <a:bodyPr/>
          <a:lstStyle/>
          <a:p>
            <a:fld id="{4219272A-714B-4394-91B3-C883D28F4F8C}" type="slidenum">
              <a:rPr lang="en-US" smtClean="0"/>
              <a:t>9</a:t>
            </a:fld>
            <a:endParaRPr lang="en-US" dirty="0"/>
          </a:p>
        </p:txBody>
      </p:sp>
      <p:sp>
        <p:nvSpPr>
          <p:cNvPr id="11" name="Title 1">
            <a:extLst>
              <a:ext uri="{FF2B5EF4-FFF2-40B4-BE49-F238E27FC236}">
                <a16:creationId xmlns:a16="http://schemas.microsoft.com/office/drawing/2014/main" id="{01A76371-A557-48BF-90C9-BA8DEB88E831}"/>
              </a:ext>
            </a:extLst>
          </p:cNvPr>
          <p:cNvSpPr>
            <a:spLocks noGrp="1"/>
          </p:cNvSpPr>
          <p:nvPr>
            <p:ph type="title"/>
          </p:nvPr>
        </p:nvSpPr>
        <p:spPr>
          <a:xfrm>
            <a:off x="22292" y="566615"/>
            <a:ext cx="9099416"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    EWP</a:t>
            </a:r>
          </a:p>
        </p:txBody>
      </p:sp>
      <p:cxnSp>
        <p:nvCxnSpPr>
          <p:cNvPr id="12" name="Straight Connector 11">
            <a:extLst>
              <a:ext uri="{FF2B5EF4-FFF2-40B4-BE49-F238E27FC236}">
                <a16:creationId xmlns:a16="http://schemas.microsoft.com/office/drawing/2014/main" id="{237C1C8E-5BD8-408B-927B-564E8ECD1D9B}"/>
              </a:ext>
            </a:extLst>
          </p:cNvPr>
          <p:cNvCxnSpPr>
            <a:cxnSpLocks/>
          </p:cNvCxnSpPr>
          <p:nvPr/>
        </p:nvCxnSpPr>
        <p:spPr>
          <a:xfrm>
            <a:off x="22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3" name="Picture 2" descr="A picture containing grass, outdoor, tree, field&#10;&#10;Description automatically generated">
            <a:extLst>
              <a:ext uri="{FF2B5EF4-FFF2-40B4-BE49-F238E27FC236}">
                <a16:creationId xmlns:a16="http://schemas.microsoft.com/office/drawing/2014/main" id="{BC45C573-63F3-4EC2-8AF4-05EFF21B766A}"/>
              </a:ext>
            </a:extLst>
          </p:cNvPr>
          <p:cNvPicPr>
            <a:picLocks noChangeAspect="1"/>
          </p:cNvPicPr>
          <p:nvPr/>
        </p:nvPicPr>
        <p:blipFill>
          <a:blip r:embed="rId3"/>
          <a:stretch>
            <a:fillRect/>
          </a:stretch>
        </p:blipFill>
        <p:spPr>
          <a:xfrm>
            <a:off x="381000" y="1538546"/>
            <a:ext cx="7391311" cy="4691429"/>
          </a:xfrm>
          <a:prstGeom prst="rect">
            <a:avLst/>
          </a:prstGeom>
        </p:spPr>
      </p:pic>
    </p:spTree>
    <p:extLst>
      <p:ext uri="{BB962C8B-B14F-4D97-AF65-F5344CB8AC3E}">
        <p14:creationId xmlns:p14="http://schemas.microsoft.com/office/powerpoint/2010/main" val="289336125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BAE8431F0DBE4E91E5FD22F1BA03C5" ma:contentTypeVersion="8" ma:contentTypeDescription="Create a new document." ma:contentTypeScope="" ma:versionID="23e4fefc9292e19b4462465cb3d2522b">
  <xsd:schema xmlns:xsd="http://www.w3.org/2001/XMLSchema" xmlns:xs="http://www.w3.org/2001/XMLSchema" xmlns:p="http://schemas.microsoft.com/office/2006/metadata/properties" xmlns:ns2="bd31c96f-592c-4327-b95a-14e5a99a9d75" xmlns:ns3="b4b8433d-1c72-483e-9471-15b3493c5e74" targetNamespace="http://schemas.microsoft.com/office/2006/metadata/properties" ma:root="true" ma:fieldsID="b3a12f330fe88273ee9c61ce0ae82fec" ns2:_="" ns3:_="">
    <xsd:import namespace="bd31c96f-592c-4327-b95a-14e5a99a9d75"/>
    <xsd:import namespace="b4b8433d-1c72-483e-9471-15b3493c5e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1c96f-592c-4327-b95a-14e5a99a9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b8433d-1c72-483e-9471-15b3493c5e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0FF29-E051-4C94-92EF-3F5862FA99DF}">
  <ds:schemaRefs>
    <ds:schemaRef ds:uri="http://schemas.microsoft.com/office/2006/metadata/properties"/>
    <ds:schemaRef ds:uri="b4b8433d-1c72-483e-9471-15b3493c5e74"/>
    <ds:schemaRef ds:uri="http://purl.org/dc/terms/"/>
    <ds:schemaRef ds:uri="bd31c96f-592c-4327-b95a-14e5a99a9d75"/>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2E814A9-07FD-4E12-9481-7DFF805D7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1c96f-592c-4327-b95a-14e5a99a9d75"/>
    <ds:schemaRef ds:uri="b4b8433d-1c72-483e-9471-15b3493c5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B0B21F-EF80-4DC3-8511-C9E4EFEEE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60163</TotalTime>
  <Words>1688</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Courier New</vt:lpstr>
      <vt:lpstr>Office Theme</vt:lpstr>
      <vt:lpstr>1_Office Theme</vt:lpstr>
      <vt:lpstr>Jackie Byam Acting State Conservationist Kansas NRCS </vt:lpstr>
      <vt:lpstr>    Watershed Programs</vt:lpstr>
      <vt:lpstr>    Statutory Requirements</vt:lpstr>
      <vt:lpstr>    Sponsor Responsibilities</vt:lpstr>
      <vt:lpstr>    WFPO</vt:lpstr>
      <vt:lpstr>    WFPO</vt:lpstr>
      <vt:lpstr>    REHAB</vt:lpstr>
      <vt:lpstr>    REHAB</vt:lpstr>
      <vt:lpstr>    EWP</vt:lpstr>
      <vt:lpstr>    EWP</vt:lpstr>
      <vt:lpstr>    EWP</vt:lpstr>
      <vt:lpstr>USDA Non-Discrimination Statement</vt:lpstr>
    </vt:vector>
  </TitlesOfParts>
  <Company>PDRI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PDRI</dc:creator>
  <cp:lastModifiedBy>Thompson, Cathy [KDA]</cp:lastModifiedBy>
  <cp:revision>2072</cp:revision>
  <cp:lastPrinted>2019-07-10T11:43:49Z</cp:lastPrinted>
  <dcterms:created xsi:type="dcterms:W3CDTF">2014-03-11T13:04:44Z</dcterms:created>
  <dcterms:modified xsi:type="dcterms:W3CDTF">2023-02-01T14:47:05Z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0x0101003FBAE8431F0DBE4E91E5FD22F1BA03C5</vt:lpwstr>
  </property>
</Properties>
</file>