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318" r:id="rId2"/>
    <p:sldId id="256" r:id="rId3"/>
    <p:sldId id="309" r:id="rId4"/>
    <p:sldId id="323" r:id="rId5"/>
    <p:sldId id="320" r:id="rId6"/>
    <p:sldId id="310" r:id="rId7"/>
    <p:sldId id="313" r:id="rId8"/>
    <p:sldId id="315" r:id="rId9"/>
    <p:sldId id="314" r:id="rId10"/>
    <p:sldId id="316" r:id="rId11"/>
    <p:sldId id="319" r:id="rId12"/>
    <p:sldId id="312" r:id="rId13"/>
    <p:sldId id="311" r:id="rId14"/>
    <p:sldId id="324" r:id="rId15"/>
    <p:sldId id="317" r:id="rId16"/>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7" autoAdjust="0"/>
    <p:restoredTop sz="88697" autoAdjust="0"/>
  </p:normalViewPr>
  <p:slideViewPr>
    <p:cSldViewPr snapToGrid="0">
      <p:cViewPr varScale="1">
        <p:scale>
          <a:sx n="77" d="100"/>
          <a:sy n="77" d="100"/>
        </p:scale>
        <p:origin x="682"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BE42DA-10BD-4F30-BE8E-81A55CCAB0F5}" type="doc">
      <dgm:prSet loTypeId="urn:microsoft.com/office/officeart/2017/3/layout/DropPinTimeline" loCatId="timeline" qsTypeId="urn:microsoft.com/office/officeart/2005/8/quickstyle/simple1" qsCatId="simple" csTypeId="urn:microsoft.com/office/officeart/2005/8/colors/accent1_2" csCatId="accent1" phldr="1"/>
      <dgm:spPr/>
      <dgm:t>
        <a:bodyPr/>
        <a:lstStyle/>
        <a:p>
          <a:endParaRPr lang="en-US"/>
        </a:p>
      </dgm:t>
    </dgm:pt>
    <dgm:pt modelId="{236612B5-3736-43A9-9319-787ED7356340}">
      <dgm:prSet phldrT="[Text]" phldr="0" custT="1"/>
      <dgm:spPr/>
      <dgm:t>
        <a:bodyPr/>
        <a:lstStyle/>
        <a:p>
          <a:pPr>
            <a:defRPr b="1"/>
          </a:pPr>
          <a:r>
            <a:rPr lang="en-US" sz="2000" dirty="0">
              <a:latin typeface="Century Gothic" panose="020B0502020202020204"/>
            </a:rPr>
            <a:t>2017: Coalition Building Begins </a:t>
          </a:r>
          <a:endParaRPr lang="en-US" sz="2000" dirty="0"/>
        </a:p>
      </dgm:t>
    </dgm:pt>
    <dgm:pt modelId="{9F967FD9-D111-4303-9047-CD06D84DD646}" type="parTrans" cxnId="{7927CF9C-C408-42E4-8BAF-FD9968BCD6F6}">
      <dgm:prSet/>
      <dgm:spPr/>
      <dgm:t>
        <a:bodyPr/>
        <a:lstStyle/>
        <a:p>
          <a:endParaRPr lang="en-US"/>
        </a:p>
      </dgm:t>
    </dgm:pt>
    <dgm:pt modelId="{57C61B55-C042-47F5-86CD-A8E4A813D214}" type="sibTrans" cxnId="{7927CF9C-C408-42E4-8BAF-FD9968BCD6F6}">
      <dgm:prSet/>
      <dgm:spPr/>
      <dgm:t>
        <a:bodyPr/>
        <a:lstStyle/>
        <a:p>
          <a:endParaRPr lang="en-US"/>
        </a:p>
      </dgm:t>
    </dgm:pt>
    <dgm:pt modelId="{40C1281A-FE01-46C2-B6FC-65B3915B9EB9}">
      <dgm:prSet phldrT="[Text]" phldr="0" custT="1"/>
      <dgm:spPr/>
      <dgm:t>
        <a:bodyPr/>
        <a:lstStyle/>
        <a:p>
          <a:pPr>
            <a:defRPr b="1"/>
          </a:pPr>
          <a:r>
            <a:rPr lang="en-US" sz="2000" dirty="0">
              <a:latin typeface="Century Gothic" panose="020B0502020202020204"/>
            </a:rPr>
            <a:t>2018: Organization, Planning, and Feasibility Study (TPL)</a:t>
          </a:r>
        </a:p>
      </dgm:t>
    </dgm:pt>
    <dgm:pt modelId="{08F945C0-2AD9-40A7-A87C-91B95900CBFB}" type="parTrans" cxnId="{1A6B6960-6266-4B27-A64C-73F1CAD06F1D}">
      <dgm:prSet/>
      <dgm:spPr/>
      <dgm:t>
        <a:bodyPr/>
        <a:lstStyle/>
        <a:p>
          <a:endParaRPr lang="en-US"/>
        </a:p>
      </dgm:t>
    </dgm:pt>
    <dgm:pt modelId="{290A8C7D-14A0-4D0E-86A9-A7FE45784442}" type="sibTrans" cxnId="{1A6B6960-6266-4B27-A64C-73F1CAD06F1D}">
      <dgm:prSet/>
      <dgm:spPr/>
      <dgm:t>
        <a:bodyPr/>
        <a:lstStyle/>
        <a:p>
          <a:endParaRPr lang="en-US"/>
        </a:p>
      </dgm:t>
    </dgm:pt>
    <dgm:pt modelId="{60F45308-DB52-41AF-905F-41C563D34EDB}">
      <dgm:prSet phldrT="[Text]" phldr="0" custT="1"/>
      <dgm:spPr/>
      <dgm:t>
        <a:bodyPr/>
        <a:lstStyle/>
        <a:p>
          <a:pPr>
            <a:defRPr b="1"/>
          </a:pPr>
          <a:r>
            <a:rPr lang="en-US" sz="2000" dirty="0">
              <a:latin typeface="Century Gothic" panose="020B0502020202020204"/>
            </a:rPr>
            <a:t>2019:</a:t>
          </a:r>
        </a:p>
      </dgm:t>
    </dgm:pt>
    <dgm:pt modelId="{7237EF6C-B88D-4E29-A7EE-FACF9E4507C3}" type="parTrans" cxnId="{8E268DA8-9F83-4E37-BB8F-F9C5499ECE22}">
      <dgm:prSet/>
      <dgm:spPr/>
      <dgm:t>
        <a:bodyPr/>
        <a:lstStyle/>
        <a:p>
          <a:endParaRPr lang="en-US"/>
        </a:p>
      </dgm:t>
    </dgm:pt>
    <dgm:pt modelId="{548CD922-B0B5-456D-B8F0-B38FA84C155C}" type="sibTrans" cxnId="{8E268DA8-9F83-4E37-BB8F-F9C5499ECE22}">
      <dgm:prSet/>
      <dgm:spPr/>
      <dgm:t>
        <a:bodyPr/>
        <a:lstStyle/>
        <a:p>
          <a:endParaRPr lang="en-US"/>
        </a:p>
      </dgm:t>
    </dgm:pt>
    <dgm:pt modelId="{38291719-B1E4-495B-9478-60E212FC1C9F}">
      <dgm:prSet phldrT="[Text]" phldr="0" custT="1"/>
      <dgm:spPr/>
      <dgm:t>
        <a:bodyPr/>
        <a:lstStyle/>
        <a:p>
          <a:pPr>
            <a:defRPr b="1"/>
          </a:pPr>
          <a:r>
            <a:rPr lang="en-US" sz="2000" dirty="0"/>
            <a:t>2020: Continue Coalition Building and Begin Process of Filing Incorporation Docs</a:t>
          </a:r>
        </a:p>
      </dgm:t>
    </dgm:pt>
    <dgm:pt modelId="{50D38CAE-C491-42CC-B068-EA3A208DCD25}" type="parTrans" cxnId="{3C3E3460-A9F4-4D7D-96A9-8291E1FA0CCB}">
      <dgm:prSet/>
      <dgm:spPr/>
      <dgm:t>
        <a:bodyPr/>
        <a:lstStyle/>
        <a:p>
          <a:endParaRPr lang="en-US"/>
        </a:p>
      </dgm:t>
    </dgm:pt>
    <dgm:pt modelId="{0F90BBC3-F30C-4872-9CD3-C9F4D3F99B2B}" type="sibTrans" cxnId="{3C3E3460-A9F4-4D7D-96A9-8291E1FA0CCB}">
      <dgm:prSet/>
      <dgm:spPr/>
      <dgm:t>
        <a:bodyPr/>
        <a:lstStyle/>
        <a:p>
          <a:endParaRPr lang="en-US"/>
        </a:p>
      </dgm:t>
    </dgm:pt>
    <dgm:pt modelId="{19F0CE41-C31A-4D2F-A3DA-E706F6F096C8}">
      <dgm:prSet phldrT="[Text]" phldr="0" custT="1"/>
      <dgm:spPr/>
      <dgm:t>
        <a:bodyPr/>
        <a:lstStyle/>
        <a:p>
          <a:pPr>
            <a:defRPr b="1"/>
          </a:pPr>
          <a:r>
            <a:rPr lang="en-US" sz="2000" dirty="0"/>
            <a:t>2021: Kansas For Conservation becomes 501c4</a:t>
          </a:r>
        </a:p>
      </dgm:t>
    </dgm:pt>
    <dgm:pt modelId="{B374AECD-17E4-4722-856D-447412F2D203}" type="parTrans" cxnId="{055E5778-3D14-4351-99F3-4A21DAE1C6E8}">
      <dgm:prSet/>
      <dgm:spPr/>
      <dgm:t>
        <a:bodyPr/>
        <a:lstStyle/>
        <a:p>
          <a:endParaRPr lang="en-US"/>
        </a:p>
      </dgm:t>
    </dgm:pt>
    <dgm:pt modelId="{3C36DF82-E774-4FB1-B17A-1BF03469F063}" type="sibTrans" cxnId="{055E5778-3D14-4351-99F3-4A21DAE1C6E8}">
      <dgm:prSet/>
      <dgm:spPr/>
      <dgm:t>
        <a:bodyPr/>
        <a:lstStyle/>
        <a:p>
          <a:endParaRPr lang="en-US"/>
        </a:p>
      </dgm:t>
    </dgm:pt>
    <dgm:pt modelId="{EEB09347-9221-42E1-B3DD-BD653E4E8491}">
      <dgm:prSet phldrT="[Text]" phldr="0" custT="1"/>
      <dgm:spPr/>
      <dgm:t>
        <a:bodyPr/>
        <a:lstStyle/>
        <a:p>
          <a:pPr>
            <a:defRPr b="1"/>
          </a:pPr>
          <a:r>
            <a:rPr lang="en-US" sz="2000" dirty="0"/>
            <a:t>2022: Coalition Building Continues with emphasis on expansion, Meetings w/ Elected Officials</a:t>
          </a:r>
        </a:p>
      </dgm:t>
    </dgm:pt>
    <dgm:pt modelId="{DD91DA21-BAD3-48E7-9527-45B56326A996}" type="parTrans" cxnId="{CCDFC0D7-EE62-448B-ADED-C2BB377CCDDF}">
      <dgm:prSet/>
      <dgm:spPr/>
      <dgm:t>
        <a:bodyPr/>
        <a:lstStyle/>
        <a:p>
          <a:endParaRPr lang="en-US"/>
        </a:p>
      </dgm:t>
    </dgm:pt>
    <dgm:pt modelId="{431A7DBB-DD2D-4567-8CF4-723C8A7AA064}" type="sibTrans" cxnId="{CCDFC0D7-EE62-448B-ADED-C2BB377CCDDF}">
      <dgm:prSet/>
      <dgm:spPr/>
      <dgm:t>
        <a:bodyPr/>
        <a:lstStyle/>
        <a:p>
          <a:endParaRPr lang="en-US"/>
        </a:p>
      </dgm:t>
    </dgm:pt>
    <dgm:pt modelId="{F2B2DADE-CCC1-441D-9FB8-B1DF55277997}">
      <dgm:prSet phldrT="[Text]" phldr="0" custT="1"/>
      <dgm:spPr/>
      <dgm:t>
        <a:bodyPr/>
        <a:lstStyle/>
        <a:p>
          <a:r>
            <a:rPr lang="en-US" sz="1400" b="1" dirty="0">
              <a:latin typeface="Century Gothic" panose="020B0502020202020204"/>
            </a:rPr>
            <a:t>Needs Assessment, Polling, Meeting w/ Gov. Kelly, Case Statement, Draft Articles of Incorporation &amp; By-Laws</a:t>
          </a:r>
        </a:p>
      </dgm:t>
    </dgm:pt>
    <dgm:pt modelId="{F21C2482-E064-4280-85FF-C3EA3971761F}" type="parTrans" cxnId="{82F0C07F-6D59-4FFE-8E09-3B750E5394F3}">
      <dgm:prSet/>
      <dgm:spPr/>
      <dgm:t>
        <a:bodyPr/>
        <a:lstStyle/>
        <a:p>
          <a:endParaRPr lang="en-US"/>
        </a:p>
      </dgm:t>
    </dgm:pt>
    <dgm:pt modelId="{259A8B3F-03EB-484E-BD81-1B61787AC5EE}" type="sibTrans" cxnId="{82F0C07F-6D59-4FFE-8E09-3B750E5394F3}">
      <dgm:prSet/>
      <dgm:spPr/>
      <dgm:t>
        <a:bodyPr/>
        <a:lstStyle/>
        <a:p>
          <a:endParaRPr lang="en-US"/>
        </a:p>
      </dgm:t>
    </dgm:pt>
    <dgm:pt modelId="{A418917C-DFD0-40CB-A85D-2CDB1BBB5BFE}" type="pres">
      <dgm:prSet presAssocID="{A1BE42DA-10BD-4F30-BE8E-81A55CCAB0F5}" presName="root" presStyleCnt="0">
        <dgm:presLayoutVars>
          <dgm:chMax/>
          <dgm:chPref/>
          <dgm:animLvl val="lvl"/>
        </dgm:presLayoutVars>
      </dgm:prSet>
      <dgm:spPr/>
    </dgm:pt>
    <dgm:pt modelId="{C8F74F0C-4E6A-4E71-8EF6-8A14D5CBA262}" type="pres">
      <dgm:prSet presAssocID="{A1BE42DA-10BD-4F30-BE8E-81A55CCAB0F5}" presName="divider" presStyleLbl="fgAcc1" presStyleIdx="0" presStyleCnt="7"/>
      <dgm:spPr>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tailEnd type="triangle" w="lg" len="lg"/>
        </a:ln>
        <a:effectLst/>
      </dgm:spPr>
    </dgm:pt>
    <dgm:pt modelId="{F13E4EFE-D572-446D-8C77-461D488F85EE}" type="pres">
      <dgm:prSet presAssocID="{A1BE42DA-10BD-4F30-BE8E-81A55CCAB0F5}" presName="nodes" presStyleCnt="0">
        <dgm:presLayoutVars>
          <dgm:chMax/>
          <dgm:chPref/>
          <dgm:animLvl val="lvl"/>
        </dgm:presLayoutVars>
      </dgm:prSet>
      <dgm:spPr/>
    </dgm:pt>
    <dgm:pt modelId="{0F2B9425-8205-43D3-A9CD-4CEFD971F8E7}" type="pres">
      <dgm:prSet presAssocID="{236612B5-3736-43A9-9319-787ED7356340}" presName="composite" presStyleCnt="0"/>
      <dgm:spPr/>
    </dgm:pt>
    <dgm:pt modelId="{DAE2C805-5CF1-44C4-AACE-287D53857F7E}" type="pres">
      <dgm:prSet presAssocID="{236612B5-3736-43A9-9319-787ED7356340}" presName="ConnectorPoint" presStyleLbl="lnNode1" presStyleIdx="0"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ln>
        <a:effectLst/>
      </dgm:spPr>
    </dgm:pt>
    <dgm:pt modelId="{2E146A64-7B2D-4B19-A179-07B014CC47A1}" type="pres">
      <dgm:prSet presAssocID="{236612B5-3736-43A9-9319-787ED7356340}" presName="DropPinPlaceHolder" presStyleCnt="0"/>
      <dgm:spPr/>
    </dgm:pt>
    <dgm:pt modelId="{A9DA7B20-31BD-486A-97F5-7EDCC06AB665}" type="pres">
      <dgm:prSet presAssocID="{236612B5-3736-43A9-9319-787ED7356340}" presName="DropPin" presStyleLbl="alignNode1" presStyleIdx="0" presStyleCnt="6"/>
      <dgm:spPr/>
    </dgm:pt>
    <dgm:pt modelId="{558A2392-AE73-44EA-9B0A-8198A04639AF}" type="pres">
      <dgm:prSet presAssocID="{236612B5-3736-43A9-9319-787ED7356340}" presName="Ellipse" presStyleLbl="fgAcc1" presStyleIdx="1" presStyleCnt="7"/>
      <dgm:spPr>
        <a:solidFill>
          <a:schemeClr val="lt1">
            <a:alpha val="90000"/>
            <a:hueOff val="0"/>
            <a:satOff val="0"/>
            <a:lumOff val="0"/>
            <a:alphaOff val="0"/>
          </a:schemeClr>
        </a:solidFill>
        <a:ln w="12700" cap="flat" cmpd="sng" algn="ctr">
          <a:noFill/>
          <a:prstDash val="solid"/>
        </a:ln>
        <a:effectLst/>
      </dgm:spPr>
    </dgm:pt>
    <dgm:pt modelId="{013CFECE-4096-47D2-AA9F-BBC03D28ACE1}" type="pres">
      <dgm:prSet presAssocID="{236612B5-3736-43A9-9319-787ED7356340}" presName="L2TextContainer" presStyleLbl="revTx" presStyleIdx="0" presStyleCnt="12">
        <dgm:presLayoutVars>
          <dgm:bulletEnabled val="1"/>
        </dgm:presLayoutVars>
      </dgm:prSet>
      <dgm:spPr/>
    </dgm:pt>
    <dgm:pt modelId="{79178044-0817-4B89-915B-E714F96CB9C3}" type="pres">
      <dgm:prSet presAssocID="{236612B5-3736-43A9-9319-787ED7356340}" presName="L1TextContainer" presStyleLbl="revTx" presStyleIdx="1" presStyleCnt="12">
        <dgm:presLayoutVars>
          <dgm:chMax val="1"/>
          <dgm:chPref val="1"/>
          <dgm:bulletEnabled val="1"/>
        </dgm:presLayoutVars>
      </dgm:prSet>
      <dgm:spPr/>
    </dgm:pt>
    <dgm:pt modelId="{05534164-C258-49E6-BA1F-E2B8693F1084}" type="pres">
      <dgm:prSet presAssocID="{236612B5-3736-43A9-9319-787ED7356340}" presName="ConnectLine" presStyleLbl="sibTrans1D1" presStyleIdx="0" presStyleCnt="6"/>
      <dgm:spPr>
        <a:noFill/>
        <a:ln w="12700" cap="flat" cmpd="sng" algn="ctr">
          <a:solidFill>
            <a:schemeClr val="accent1">
              <a:hueOff val="0"/>
              <a:satOff val="0"/>
              <a:lumOff val="0"/>
              <a:alphaOff val="0"/>
            </a:schemeClr>
          </a:solidFill>
          <a:prstDash val="dash"/>
        </a:ln>
        <a:effectLst/>
      </dgm:spPr>
    </dgm:pt>
    <dgm:pt modelId="{63A6ECA4-B9A3-4070-8977-47B27C2950D7}" type="pres">
      <dgm:prSet presAssocID="{236612B5-3736-43A9-9319-787ED7356340}" presName="EmptyPlaceHolder" presStyleCnt="0"/>
      <dgm:spPr/>
    </dgm:pt>
    <dgm:pt modelId="{5D4114AC-0562-41B0-8A25-4847A80800BC}" type="pres">
      <dgm:prSet presAssocID="{57C61B55-C042-47F5-86CD-A8E4A813D214}" presName="spaceBetweenRectangles" presStyleCnt="0"/>
      <dgm:spPr/>
    </dgm:pt>
    <dgm:pt modelId="{09C38123-8A7D-4C76-B35B-39127808E481}" type="pres">
      <dgm:prSet presAssocID="{40C1281A-FE01-46C2-B6FC-65B3915B9EB9}" presName="composite" presStyleCnt="0"/>
      <dgm:spPr/>
    </dgm:pt>
    <dgm:pt modelId="{1760C837-9132-4014-BDFE-C04F6D6FDBD9}" type="pres">
      <dgm:prSet presAssocID="{40C1281A-FE01-46C2-B6FC-65B3915B9EB9}" presName="ConnectorPoint" presStyleLbl="lnNode1" presStyleIdx="1"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ln>
        <a:effectLst/>
      </dgm:spPr>
    </dgm:pt>
    <dgm:pt modelId="{47EC6B9A-5E73-4F9F-843F-55726AFDB108}" type="pres">
      <dgm:prSet presAssocID="{40C1281A-FE01-46C2-B6FC-65B3915B9EB9}" presName="DropPinPlaceHolder" presStyleCnt="0"/>
      <dgm:spPr/>
    </dgm:pt>
    <dgm:pt modelId="{1E818F44-BCCC-44C5-AEEE-FEBE817BF48B}" type="pres">
      <dgm:prSet presAssocID="{40C1281A-FE01-46C2-B6FC-65B3915B9EB9}" presName="DropPin" presStyleLbl="alignNode1" presStyleIdx="1" presStyleCnt="6"/>
      <dgm:spPr/>
    </dgm:pt>
    <dgm:pt modelId="{9CC95B69-369C-46AC-9A2C-448B7CC747D1}" type="pres">
      <dgm:prSet presAssocID="{40C1281A-FE01-46C2-B6FC-65B3915B9EB9}" presName="Ellipse" presStyleLbl="fgAcc1" presStyleIdx="2" presStyleCnt="7"/>
      <dgm:spPr>
        <a:solidFill>
          <a:schemeClr val="lt1">
            <a:alpha val="90000"/>
            <a:hueOff val="0"/>
            <a:satOff val="0"/>
            <a:lumOff val="0"/>
            <a:alphaOff val="0"/>
          </a:schemeClr>
        </a:solidFill>
        <a:ln w="12700" cap="flat" cmpd="sng" algn="ctr">
          <a:noFill/>
          <a:prstDash val="solid"/>
        </a:ln>
        <a:effectLst/>
      </dgm:spPr>
    </dgm:pt>
    <dgm:pt modelId="{86785415-156A-43BD-ABF9-26A28A8BA6B5}" type="pres">
      <dgm:prSet presAssocID="{40C1281A-FE01-46C2-B6FC-65B3915B9EB9}" presName="L2TextContainer" presStyleLbl="revTx" presStyleIdx="2" presStyleCnt="12">
        <dgm:presLayoutVars>
          <dgm:bulletEnabled val="1"/>
        </dgm:presLayoutVars>
      </dgm:prSet>
      <dgm:spPr/>
    </dgm:pt>
    <dgm:pt modelId="{3BC10123-2A2E-463B-9D88-43AD92920C3E}" type="pres">
      <dgm:prSet presAssocID="{40C1281A-FE01-46C2-B6FC-65B3915B9EB9}" presName="L1TextContainer" presStyleLbl="revTx" presStyleIdx="3" presStyleCnt="12">
        <dgm:presLayoutVars>
          <dgm:chMax val="1"/>
          <dgm:chPref val="1"/>
          <dgm:bulletEnabled val="1"/>
        </dgm:presLayoutVars>
      </dgm:prSet>
      <dgm:spPr/>
    </dgm:pt>
    <dgm:pt modelId="{691F603B-E241-42FE-AE97-113049919D70}" type="pres">
      <dgm:prSet presAssocID="{40C1281A-FE01-46C2-B6FC-65B3915B9EB9}" presName="ConnectLine" presStyleLbl="sibTrans1D1" presStyleIdx="1" presStyleCnt="6"/>
      <dgm:spPr>
        <a:noFill/>
        <a:ln w="12700" cap="flat" cmpd="sng" algn="ctr">
          <a:solidFill>
            <a:schemeClr val="accent1">
              <a:hueOff val="0"/>
              <a:satOff val="0"/>
              <a:lumOff val="0"/>
              <a:alphaOff val="0"/>
            </a:schemeClr>
          </a:solidFill>
          <a:prstDash val="dash"/>
        </a:ln>
        <a:effectLst/>
      </dgm:spPr>
    </dgm:pt>
    <dgm:pt modelId="{D783DA36-8D5F-4262-B606-266E83B530C6}" type="pres">
      <dgm:prSet presAssocID="{40C1281A-FE01-46C2-B6FC-65B3915B9EB9}" presName="EmptyPlaceHolder" presStyleCnt="0"/>
      <dgm:spPr/>
    </dgm:pt>
    <dgm:pt modelId="{C25AC2C2-68D7-43D0-90E8-4D47F9564D8F}" type="pres">
      <dgm:prSet presAssocID="{290A8C7D-14A0-4D0E-86A9-A7FE45784442}" presName="spaceBetweenRectangles" presStyleCnt="0"/>
      <dgm:spPr/>
    </dgm:pt>
    <dgm:pt modelId="{9EEC3F99-8FAF-4555-9763-2AEA66C79540}" type="pres">
      <dgm:prSet presAssocID="{60F45308-DB52-41AF-905F-41C563D34EDB}" presName="composite" presStyleCnt="0"/>
      <dgm:spPr/>
    </dgm:pt>
    <dgm:pt modelId="{2C27DDD0-07E4-4DAD-AB9D-56B31223033B}" type="pres">
      <dgm:prSet presAssocID="{60F45308-DB52-41AF-905F-41C563D34EDB}" presName="ConnectorPoint" presStyleLbl="lnNode1" presStyleIdx="2"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ln>
        <a:effectLst/>
      </dgm:spPr>
    </dgm:pt>
    <dgm:pt modelId="{A9B646B6-2AC7-41F3-8355-8D45FF30089A}" type="pres">
      <dgm:prSet presAssocID="{60F45308-DB52-41AF-905F-41C563D34EDB}" presName="DropPinPlaceHolder" presStyleCnt="0"/>
      <dgm:spPr/>
    </dgm:pt>
    <dgm:pt modelId="{95A3B754-5961-47B0-B923-120FA4CDE00B}" type="pres">
      <dgm:prSet presAssocID="{60F45308-DB52-41AF-905F-41C563D34EDB}" presName="DropPin" presStyleLbl="alignNode1" presStyleIdx="2" presStyleCnt="6"/>
      <dgm:spPr/>
    </dgm:pt>
    <dgm:pt modelId="{4D4976DA-C054-40D1-9909-0B7898044BDD}" type="pres">
      <dgm:prSet presAssocID="{60F45308-DB52-41AF-905F-41C563D34EDB}" presName="Ellipse" presStyleLbl="fgAcc1" presStyleIdx="3" presStyleCnt="7"/>
      <dgm:spPr>
        <a:solidFill>
          <a:schemeClr val="lt1">
            <a:alpha val="90000"/>
            <a:hueOff val="0"/>
            <a:satOff val="0"/>
            <a:lumOff val="0"/>
            <a:alphaOff val="0"/>
          </a:schemeClr>
        </a:solidFill>
        <a:ln w="12700" cap="flat" cmpd="sng" algn="ctr">
          <a:noFill/>
          <a:prstDash val="solid"/>
        </a:ln>
        <a:effectLst/>
      </dgm:spPr>
    </dgm:pt>
    <dgm:pt modelId="{EEF8FC02-96A2-4C12-95B2-455EB709BE85}" type="pres">
      <dgm:prSet presAssocID="{60F45308-DB52-41AF-905F-41C563D34EDB}" presName="L2TextContainer" presStyleLbl="revTx" presStyleIdx="4" presStyleCnt="12">
        <dgm:presLayoutVars>
          <dgm:bulletEnabled val="1"/>
        </dgm:presLayoutVars>
      </dgm:prSet>
      <dgm:spPr/>
    </dgm:pt>
    <dgm:pt modelId="{82E776B5-E25B-466E-9825-DA96E4EC8AD6}" type="pres">
      <dgm:prSet presAssocID="{60F45308-DB52-41AF-905F-41C563D34EDB}" presName="L1TextContainer" presStyleLbl="revTx" presStyleIdx="5" presStyleCnt="12">
        <dgm:presLayoutVars>
          <dgm:chMax val="1"/>
          <dgm:chPref val="1"/>
          <dgm:bulletEnabled val="1"/>
        </dgm:presLayoutVars>
      </dgm:prSet>
      <dgm:spPr/>
    </dgm:pt>
    <dgm:pt modelId="{AC089672-A071-45F9-B4F8-6AE2D270B9F5}" type="pres">
      <dgm:prSet presAssocID="{60F45308-DB52-41AF-905F-41C563D34EDB}" presName="ConnectLine" presStyleLbl="sibTrans1D1" presStyleIdx="2" presStyleCnt="6"/>
      <dgm:spPr>
        <a:noFill/>
        <a:ln w="12700" cap="flat" cmpd="sng" algn="ctr">
          <a:solidFill>
            <a:schemeClr val="accent1">
              <a:hueOff val="0"/>
              <a:satOff val="0"/>
              <a:lumOff val="0"/>
              <a:alphaOff val="0"/>
            </a:schemeClr>
          </a:solidFill>
          <a:prstDash val="dash"/>
        </a:ln>
        <a:effectLst/>
      </dgm:spPr>
    </dgm:pt>
    <dgm:pt modelId="{096E0CCA-9595-4CFE-BFA6-8A04443CF5D9}" type="pres">
      <dgm:prSet presAssocID="{60F45308-DB52-41AF-905F-41C563D34EDB}" presName="EmptyPlaceHolder" presStyleCnt="0"/>
      <dgm:spPr/>
    </dgm:pt>
    <dgm:pt modelId="{62CB3136-F4D0-4F03-B3AB-3A74887FB745}" type="pres">
      <dgm:prSet presAssocID="{548CD922-B0B5-456D-B8F0-B38FA84C155C}" presName="spaceBetweenRectangles" presStyleCnt="0"/>
      <dgm:spPr/>
    </dgm:pt>
    <dgm:pt modelId="{8C10BA04-EBDB-48C9-8088-2683A987AAA4}" type="pres">
      <dgm:prSet presAssocID="{38291719-B1E4-495B-9478-60E212FC1C9F}" presName="composite" presStyleCnt="0"/>
      <dgm:spPr/>
    </dgm:pt>
    <dgm:pt modelId="{1A4B94F6-D7F5-429E-A22F-B1B2942045F2}" type="pres">
      <dgm:prSet presAssocID="{38291719-B1E4-495B-9478-60E212FC1C9F}" presName="ConnectorPoint" presStyleLbl="lnNode1" presStyleIdx="3"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ln>
        <a:effectLst/>
      </dgm:spPr>
    </dgm:pt>
    <dgm:pt modelId="{12C7C033-95C9-4A6F-864A-F317AD66D26C}" type="pres">
      <dgm:prSet presAssocID="{38291719-B1E4-495B-9478-60E212FC1C9F}" presName="DropPinPlaceHolder" presStyleCnt="0"/>
      <dgm:spPr/>
    </dgm:pt>
    <dgm:pt modelId="{2969AD75-C267-44DA-8468-C6D542C2DA59}" type="pres">
      <dgm:prSet presAssocID="{38291719-B1E4-495B-9478-60E212FC1C9F}" presName="DropPin" presStyleLbl="alignNode1" presStyleIdx="3" presStyleCnt="6"/>
      <dgm:spPr/>
    </dgm:pt>
    <dgm:pt modelId="{8F3663FB-D779-49EB-8281-0F27571A69CA}" type="pres">
      <dgm:prSet presAssocID="{38291719-B1E4-495B-9478-60E212FC1C9F}" presName="Ellipse" presStyleLbl="fgAcc1" presStyleIdx="4" presStyleCnt="7"/>
      <dgm:spPr>
        <a:solidFill>
          <a:schemeClr val="lt1">
            <a:alpha val="90000"/>
            <a:hueOff val="0"/>
            <a:satOff val="0"/>
            <a:lumOff val="0"/>
            <a:alphaOff val="0"/>
          </a:schemeClr>
        </a:solidFill>
        <a:ln w="12700" cap="flat" cmpd="sng" algn="ctr">
          <a:noFill/>
          <a:prstDash val="solid"/>
        </a:ln>
        <a:effectLst/>
      </dgm:spPr>
    </dgm:pt>
    <dgm:pt modelId="{21F3478F-FBFB-4CDC-9C33-7E13F3F11F65}" type="pres">
      <dgm:prSet presAssocID="{38291719-B1E4-495B-9478-60E212FC1C9F}" presName="L2TextContainer" presStyleLbl="revTx" presStyleIdx="6" presStyleCnt="12">
        <dgm:presLayoutVars>
          <dgm:bulletEnabled val="1"/>
        </dgm:presLayoutVars>
      </dgm:prSet>
      <dgm:spPr/>
    </dgm:pt>
    <dgm:pt modelId="{83A4364C-AFEC-464A-AB20-52F191AF4B82}" type="pres">
      <dgm:prSet presAssocID="{38291719-B1E4-495B-9478-60E212FC1C9F}" presName="L1TextContainer" presStyleLbl="revTx" presStyleIdx="7" presStyleCnt="12">
        <dgm:presLayoutVars>
          <dgm:chMax val="1"/>
          <dgm:chPref val="1"/>
          <dgm:bulletEnabled val="1"/>
        </dgm:presLayoutVars>
      </dgm:prSet>
      <dgm:spPr/>
    </dgm:pt>
    <dgm:pt modelId="{EAECCCCF-4992-4416-9FC2-E957AE5A03BC}" type="pres">
      <dgm:prSet presAssocID="{38291719-B1E4-495B-9478-60E212FC1C9F}" presName="ConnectLine" presStyleLbl="sibTrans1D1" presStyleIdx="3" presStyleCnt="6"/>
      <dgm:spPr>
        <a:noFill/>
        <a:ln w="12700" cap="flat" cmpd="sng" algn="ctr">
          <a:solidFill>
            <a:schemeClr val="accent1">
              <a:hueOff val="0"/>
              <a:satOff val="0"/>
              <a:lumOff val="0"/>
              <a:alphaOff val="0"/>
            </a:schemeClr>
          </a:solidFill>
          <a:prstDash val="dash"/>
        </a:ln>
        <a:effectLst/>
      </dgm:spPr>
    </dgm:pt>
    <dgm:pt modelId="{8F20DC76-BF32-49F4-9ADD-7F48B8124F30}" type="pres">
      <dgm:prSet presAssocID="{38291719-B1E4-495B-9478-60E212FC1C9F}" presName="EmptyPlaceHolder" presStyleCnt="0"/>
      <dgm:spPr/>
    </dgm:pt>
    <dgm:pt modelId="{B4B75FCF-4B12-450C-B398-BA4E873F9848}" type="pres">
      <dgm:prSet presAssocID="{0F90BBC3-F30C-4872-9CD3-C9F4D3F99B2B}" presName="spaceBetweenRectangles" presStyleCnt="0"/>
      <dgm:spPr/>
    </dgm:pt>
    <dgm:pt modelId="{23E4C3CC-C835-4578-B4F4-7A38FB4F6B5F}" type="pres">
      <dgm:prSet presAssocID="{19F0CE41-C31A-4D2F-A3DA-E706F6F096C8}" presName="composite" presStyleCnt="0"/>
      <dgm:spPr/>
    </dgm:pt>
    <dgm:pt modelId="{FCF8A6FA-76E8-4168-8CF8-DEECAC6906F5}" type="pres">
      <dgm:prSet presAssocID="{19F0CE41-C31A-4D2F-A3DA-E706F6F096C8}" presName="ConnectorPoint" presStyleLbl="lnNode1" presStyleIdx="4"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ln>
        <a:effectLst/>
      </dgm:spPr>
    </dgm:pt>
    <dgm:pt modelId="{8AB86431-0925-44E3-A173-3003CC734486}" type="pres">
      <dgm:prSet presAssocID="{19F0CE41-C31A-4D2F-A3DA-E706F6F096C8}" presName="DropPinPlaceHolder" presStyleCnt="0"/>
      <dgm:spPr/>
    </dgm:pt>
    <dgm:pt modelId="{88DB5D50-A881-418C-B949-363894E9A240}" type="pres">
      <dgm:prSet presAssocID="{19F0CE41-C31A-4D2F-A3DA-E706F6F096C8}" presName="DropPin" presStyleLbl="alignNode1" presStyleIdx="4" presStyleCnt="6"/>
      <dgm:spPr/>
    </dgm:pt>
    <dgm:pt modelId="{07CCDE49-B541-4CE8-95F2-65A7F44E6FE3}" type="pres">
      <dgm:prSet presAssocID="{19F0CE41-C31A-4D2F-A3DA-E706F6F096C8}" presName="Ellipse" presStyleLbl="fgAcc1" presStyleIdx="5" presStyleCnt="7"/>
      <dgm:spPr>
        <a:solidFill>
          <a:schemeClr val="lt1">
            <a:alpha val="90000"/>
            <a:hueOff val="0"/>
            <a:satOff val="0"/>
            <a:lumOff val="0"/>
            <a:alphaOff val="0"/>
          </a:schemeClr>
        </a:solidFill>
        <a:ln w="12700" cap="flat" cmpd="sng" algn="ctr">
          <a:noFill/>
          <a:prstDash val="solid"/>
        </a:ln>
        <a:effectLst/>
      </dgm:spPr>
    </dgm:pt>
    <dgm:pt modelId="{5B500F5B-C022-4788-9A74-D491B391B972}" type="pres">
      <dgm:prSet presAssocID="{19F0CE41-C31A-4D2F-A3DA-E706F6F096C8}" presName="L2TextContainer" presStyleLbl="revTx" presStyleIdx="8" presStyleCnt="12">
        <dgm:presLayoutVars>
          <dgm:bulletEnabled val="1"/>
        </dgm:presLayoutVars>
      </dgm:prSet>
      <dgm:spPr/>
    </dgm:pt>
    <dgm:pt modelId="{49481ABC-A4E2-4066-AE10-0C01CC7295FC}" type="pres">
      <dgm:prSet presAssocID="{19F0CE41-C31A-4D2F-A3DA-E706F6F096C8}" presName="L1TextContainer" presStyleLbl="revTx" presStyleIdx="9" presStyleCnt="12">
        <dgm:presLayoutVars>
          <dgm:chMax val="1"/>
          <dgm:chPref val="1"/>
          <dgm:bulletEnabled val="1"/>
        </dgm:presLayoutVars>
      </dgm:prSet>
      <dgm:spPr/>
    </dgm:pt>
    <dgm:pt modelId="{5853426A-4E6A-4C57-AA01-05422574E657}" type="pres">
      <dgm:prSet presAssocID="{19F0CE41-C31A-4D2F-A3DA-E706F6F096C8}" presName="ConnectLine" presStyleLbl="sibTrans1D1" presStyleIdx="4" presStyleCnt="6"/>
      <dgm:spPr>
        <a:noFill/>
        <a:ln w="12700" cap="flat" cmpd="sng" algn="ctr">
          <a:solidFill>
            <a:schemeClr val="accent1">
              <a:hueOff val="0"/>
              <a:satOff val="0"/>
              <a:lumOff val="0"/>
              <a:alphaOff val="0"/>
            </a:schemeClr>
          </a:solidFill>
          <a:prstDash val="dash"/>
        </a:ln>
        <a:effectLst/>
      </dgm:spPr>
    </dgm:pt>
    <dgm:pt modelId="{494A7441-F183-4468-A92A-350227FE86E4}" type="pres">
      <dgm:prSet presAssocID="{19F0CE41-C31A-4D2F-A3DA-E706F6F096C8}" presName="EmptyPlaceHolder" presStyleCnt="0"/>
      <dgm:spPr/>
    </dgm:pt>
    <dgm:pt modelId="{D2F374CE-AF79-46D3-BB6C-3CE636189B70}" type="pres">
      <dgm:prSet presAssocID="{3C36DF82-E774-4FB1-B17A-1BF03469F063}" presName="spaceBetweenRectangles" presStyleCnt="0"/>
      <dgm:spPr/>
    </dgm:pt>
    <dgm:pt modelId="{EDAD91A9-F4AC-4F11-8566-EE85845227EA}" type="pres">
      <dgm:prSet presAssocID="{EEB09347-9221-42E1-B3DD-BD653E4E8491}" presName="composite" presStyleCnt="0"/>
      <dgm:spPr/>
    </dgm:pt>
    <dgm:pt modelId="{DF19E7DE-16F4-4752-844B-322C9A2718D8}" type="pres">
      <dgm:prSet presAssocID="{EEB09347-9221-42E1-B3DD-BD653E4E8491}" presName="ConnectorPoint" presStyleLbl="lnNode1" presStyleIdx="5"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844CF0B7-DA6A-4F04-9212-F4BAA3321A58}" type="pres">
      <dgm:prSet presAssocID="{EEB09347-9221-42E1-B3DD-BD653E4E8491}" presName="DropPinPlaceHolder" presStyleCnt="0"/>
      <dgm:spPr/>
    </dgm:pt>
    <dgm:pt modelId="{FD153028-3A43-4DFF-85A8-D27734F24AAE}" type="pres">
      <dgm:prSet presAssocID="{EEB09347-9221-42E1-B3DD-BD653E4E8491}" presName="DropPin" presStyleLbl="alignNode1" presStyleIdx="5" presStyleCnt="6"/>
      <dgm:spPr/>
    </dgm:pt>
    <dgm:pt modelId="{CF20FE1F-2C55-44BC-8B79-5870A57F8AA2}" type="pres">
      <dgm:prSet presAssocID="{EEB09347-9221-42E1-B3DD-BD653E4E8491}" presName="Ellipse" presStyleLbl="fgAcc1" presStyleIdx="6" presStyleCnt="7"/>
      <dgm:spPr>
        <a:solidFill>
          <a:schemeClr val="lt1">
            <a:alpha val="90000"/>
            <a:hueOff val="0"/>
            <a:satOff val="0"/>
            <a:lumOff val="0"/>
            <a:alphaOff val="0"/>
          </a:schemeClr>
        </a:solidFill>
        <a:ln w="12700" cap="flat" cmpd="sng" algn="ctr">
          <a:noFill/>
          <a:prstDash val="solid"/>
          <a:miter lim="800000"/>
        </a:ln>
        <a:effectLst/>
      </dgm:spPr>
    </dgm:pt>
    <dgm:pt modelId="{BF31F7F8-2970-427A-8D83-9F0BE7FFAE24}" type="pres">
      <dgm:prSet presAssocID="{EEB09347-9221-42E1-B3DD-BD653E4E8491}" presName="L2TextContainer" presStyleLbl="revTx" presStyleIdx="10" presStyleCnt="12">
        <dgm:presLayoutVars>
          <dgm:bulletEnabled val="1"/>
        </dgm:presLayoutVars>
      </dgm:prSet>
      <dgm:spPr/>
    </dgm:pt>
    <dgm:pt modelId="{E03DFFE8-112C-48D3-A37F-AB6AC991BCF6}" type="pres">
      <dgm:prSet presAssocID="{EEB09347-9221-42E1-B3DD-BD653E4E8491}" presName="L1TextContainer" presStyleLbl="revTx" presStyleIdx="11" presStyleCnt="12">
        <dgm:presLayoutVars>
          <dgm:chMax val="1"/>
          <dgm:chPref val="1"/>
          <dgm:bulletEnabled val="1"/>
        </dgm:presLayoutVars>
      </dgm:prSet>
      <dgm:spPr/>
    </dgm:pt>
    <dgm:pt modelId="{6AF51163-7448-4831-83FC-D0F0809760EB}" type="pres">
      <dgm:prSet presAssocID="{EEB09347-9221-42E1-B3DD-BD653E4E8491}" presName="ConnectLine" presStyleLbl="sibTrans1D1" presStyleIdx="5" presStyleCnt="6"/>
      <dgm:spPr>
        <a:noFill/>
        <a:ln w="12700" cap="flat" cmpd="sng" algn="ctr">
          <a:solidFill>
            <a:schemeClr val="accent1">
              <a:hueOff val="0"/>
              <a:satOff val="0"/>
              <a:lumOff val="0"/>
              <a:alphaOff val="0"/>
            </a:schemeClr>
          </a:solidFill>
          <a:prstDash val="dash"/>
          <a:miter lim="800000"/>
        </a:ln>
        <a:effectLst/>
      </dgm:spPr>
    </dgm:pt>
    <dgm:pt modelId="{D22432C3-31F8-42FE-A60C-7D630290D2C4}" type="pres">
      <dgm:prSet presAssocID="{EEB09347-9221-42E1-B3DD-BD653E4E8491}" presName="EmptyPlaceHolder" presStyleCnt="0"/>
      <dgm:spPr/>
    </dgm:pt>
  </dgm:ptLst>
  <dgm:cxnLst>
    <dgm:cxn modelId="{7657DD0F-E529-41CF-9110-DE61B7E34C14}" type="presOf" srcId="{A1BE42DA-10BD-4F30-BE8E-81A55CCAB0F5}" destId="{A418917C-DFD0-40CB-A85D-2CDB1BBB5BFE}" srcOrd="0" destOrd="0" presId="urn:microsoft.com/office/officeart/2017/3/layout/DropPinTimeline"/>
    <dgm:cxn modelId="{F50D1224-957C-44B7-A90C-485EFECA063F}" type="presOf" srcId="{38291719-B1E4-495B-9478-60E212FC1C9F}" destId="{83A4364C-AFEC-464A-AB20-52F191AF4B82}" srcOrd="0" destOrd="0" presId="urn:microsoft.com/office/officeart/2017/3/layout/DropPinTimeline"/>
    <dgm:cxn modelId="{50CD4E30-6E3C-47C3-97D8-911A666A7EDE}" type="presOf" srcId="{40C1281A-FE01-46C2-B6FC-65B3915B9EB9}" destId="{3BC10123-2A2E-463B-9D88-43AD92920C3E}" srcOrd="0" destOrd="0" presId="urn:microsoft.com/office/officeart/2017/3/layout/DropPinTimeline"/>
    <dgm:cxn modelId="{3C3E3460-A9F4-4D7D-96A9-8291E1FA0CCB}" srcId="{A1BE42DA-10BD-4F30-BE8E-81A55CCAB0F5}" destId="{38291719-B1E4-495B-9478-60E212FC1C9F}" srcOrd="3" destOrd="0" parTransId="{50D38CAE-C491-42CC-B068-EA3A208DCD25}" sibTransId="{0F90BBC3-F30C-4872-9CD3-C9F4D3F99B2B}"/>
    <dgm:cxn modelId="{1A6B6960-6266-4B27-A64C-73F1CAD06F1D}" srcId="{A1BE42DA-10BD-4F30-BE8E-81A55CCAB0F5}" destId="{40C1281A-FE01-46C2-B6FC-65B3915B9EB9}" srcOrd="1" destOrd="0" parTransId="{08F945C0-2AD9-40A7-A87C-91B95900CBFB}" sibTransId="{290A8C7D-14A0-4D0E-86A9-A7FE45784442}"/>
    <dgm:cxn modelId="{9B635268-52BB-4B27-B224-41AA5A54F70B}" type="presOf" srcId="{EEB09347-9221-42E1-B3DD-BD653E4E8491}" destId="{E03DFFE8-112C-48D3-A37F-AB6AC991BCF6}" srcOrd="0" destOrd="0" presId="urn:microsoft.com/office/officeart/2017/3/layout/DropPinTimeline"/>
    <dgm:cxn modelId="{DFAA1A6F-A5D0-4B76-A270-1380A61F58A4}" type="presOf" srcId="{60F45308-DB52-41AF-905F-41C563D34EDB}" destId="{82E776B5-E25B-466E-9825-DA96E4EC8AD6}" srcOrd="0" destOrd="0" presId="urn:microsoft.com/office/officeart/2017/3/layout/DropPinTimeline"/>
    <dgm:cxn modelId="{34A4A94F-C9C0-47BC-B451-840FBE259A11}" type="presOf" srcId="{19F0CE41-C31A-4D2F-A3DA-E706F6F096C8}" destId="{49481ABC-A4E2-4066-AE10-0C01CC7295FC}" srcOrd="0" destOrd="0" presId="urn:microsoft.com/office/officeart/2017/3/layout/DropPinTimeline"/>
    <dgm:cxn modelId="{055E5778-3D14-4351-99F3-4A21DAE1C6E8}" srcId="{A1BE42DA-10BD-4F30-BE8E-81A55CCAB0F5}" destId="{19F0CE41-C31A-4D2F-A3DA-E706F6F096C8}" srcOrd="4" destOrd="0" parTransId="{B374AECD-17E4-4722-856D-447412F2D203}" sibTransId="{3C36DF82-E774-4FB1-B17A-1BF03469F063}"/>
    <dgm:cxn modelId="{82F0C07F-6D59-4FFE-8E09-3B750E5394F3}" srcId="{60F45308-DB52-41AF-905F-41C563D34EDB}" destId="{F2B2DADE-CCC1-441D-9FB8-B1DF55277997}" srcOrd="0" destOrd="0" parTransId="{F21C2482-E064-4280-85FF-C3EA3971761F}" sibTransId="{259A8B3F-03EB-484E-BD81-1B61787AC5EE}"/>
    <dgm:cxn modelId="{AB76D591-BE19-4E64-B685-49A795F74610}" type="presOf" srcId="{F2B2DADE-CCC1-441D-9FB8-B1DF55277997}" destId="{EEF8FC02-96A2-4C12-95B2-455EB709BE85}" srcOrd="0" destOrd="0" presId="urn:microsoft.com/office/officeart/2017/3/layout/DropPinTimeline"/>
    <dgm:cxn modelId="{7927CF9C-C408-42E4-8BAF-FD9968BCD6F6}" srcId="{A1BE42DA-10BD-4F30-BE8E-81A55CCAB0F5}" destId="{236612B5-3736-43A9-9319-787ED7356340}" srcOrd="0" destOrd="0" parTransId="{9F967FD9-D111-4303-9047-CD06D84DD646}" sibTransId="{57C61B55-C042-47F5-86CD-A8E4A813D214}"/>
    <dgm:cxn modelId="{8E268DA8-9F83-4E37-BB8F-F9C5499ECE22}" srcId="{A1BE42DA-10BD-4F30-BE8E-81A55CCAB0F5}" destId="{60F45308-DB52-41AF-905F-41C563D34EDB}" srcOrd="2" destOrd="0" parTransId="{7237EF6C-B88D-4E29-A7EE-FACF9E4507C3}" sibTransId="{548CD922-B0B5-456D-B8F0-B38FA84C155C}"/>
    <dgm:cxn modelId="{CCDFC0D7-EE62-448B-ADED-C2BB377CCDDF}" srcId="{A1BE42DA-10BD-4F30-BE8E-81A55CCAB0F5}" destId="{EEB09347-9221-42E1-B3DD-BD653E4E8491}" srcOrd="5" destOrd="0" parTransId="{DD91DA21-BAD3-48E7-9527-45B56326A996}" sibTransId="{431A7DBB-DD2D-4567-8CF4-723C8A7AA064}"/>
    <dgm:cxn modelId="{581926EE-0A73-4915-9359-DB9D87055BCE}" type="presOf" srcId="{236612B5-3736-43A9-9319-787ED7356340}" destId="{79178044-0817-4B89-915B-E714F96CB9C3}" srcOrd="0" destOrd="0" presId="urn:microsoft.com/office/officeart/2017/3/layout/DropPinTimeline"/>
    <dgm:cxn modelId="{90234C00-F7B8-4B42-A0A8-13FD0B91D922}" type="presParOf" srcId="{A418917C-DFD0-40CB-A85D-2CDB1BBB5BFE}" destId="{C8F74F0C-4E6A-4E71-8EF6-8A14D5CBA262}" srcOrd="0" destOrd="0" presId="urn:microsoft.com/office/officeart/2017/3/layout/DropPinTimeline"/>
    <dgm:cxn modelId="{B0A0D85B-9ADE-4DE8-BEE0-A2E3D3F499EE}" type="presParOf" srcId="{A418917C-DFD0-40CB-A85D-2CDB1BBB5BFE}" destId="{F13E4EFE-D572-446D-8C77-461D488F85EE}" srcOrd="1" destOrd="0" presId="urn:microsoft.com/office/officeart/2017/3/layout/DropPinTimeline"/>
    <dgm:cxn modelId="{30FD376A-7D94-4D75-97F5-7F3CEA45D398}" type="presParOf" srcId="{F13E4EFE-D572-446D-8C77-461D488F85EE}" destId="{0F2B9425-8205-43D3-A9CD-4CEFD971F8E7}" srcOrd="0" destOrd="0" presId="urn:microsoft.com/office/officeart/2017/3/layout/DropPinTimeline"/>
    <dgm:cxn modelId="{EFD27A60-9AC3-466C-9E80-A9B4FA7981F5}" type="presParOf" srcId="{0F2B9425-8205-43D3-A9CD-4CEFD971F8E7}" destId="{DAE2C805-5CF1-44C4-AACE-287D53857F7E}" srcOrd="0" destOrd="0" presId="urn:microsoft.com/office/officeart/2017/3/layout/DropPinTimeline"/>
    <dgm:cxn modelId="{27D9B898-9C7D-4364-9C7E-2CE525FDD772}" type="presParOf" srcId="{0F2B9425-8205-43D3-A9CD-4CEFD971F8E7}" destId="{2E146A64-7B2D-4B19-A179-07B014CC47A1}" srcOrd="1" destOrd="0" presId="urn:microsoft.com/office/officeart/2017/3/layout/DropPinTimeline"/>
    <dgm:cxn modelId="{C43F8753-F0CE-4739-8FF1-9914609B4033}" type="presParOf" srcId="{2E146A64-7B2D-4B19-A179-07B014CC47A1}" destId="{A9DA7B20-31BD-486A-97F5-7EDCC06AB665}" srcOrd="0" destOrd="0" presId="urn:microsoft.com/office/officeart/2017/3/layout/DropPinTimeline"/>
    <dgm:cxn modelId="{8A439D8B-3054-4AA2-B374-AA492B3B8854}" type="presParOf" srcId="{2E146A64-7B2D-4B19-A179-07B014CC47A1}" destId="{558A2392-AE73-44EA-9B0A-8198A04639AF}" srcOrd="1" destOrd="0" presId="urn:microsoft.com/office/officeart/2017/3/layout/DropPinTimeline"/>
    <dgm:cxn modelId="{42B5EAD5-C8A0-40AA-9C67-376263137D2C}" type="presParOf" srcId="{0F2B9425-8205-43D3-A9CD-4CEFD971F8E7}" destId="{013CFECE-4096-47D2-AA9F-BBC03D28ACE1}" srcOrd="2" destOrd="0" presId="urn:microsoft.com/office/officeart/2017/3/layout/DropPinTimeline"/>
    <dgm:cxn modelId="{47542470-7987-4A77-A78C-F6C532DF5179}" type="presParOf" srcId="{0F2B9425-8205-43D3-A9CD-4CEFD971F8E7}" destId="{79178044-0817-4B89-915B-E714F96CB9C3}" srcOrd="3" destOrd="0" presId="urn:microsoft.com/office/officeart/2017/3/layout/DropPinTimeline"/>
    <dgm:cxn modelId="{49845055-0577-4983-A07B-99DA285EBDE8}" type="presParOf" srcId="{0F2B9425-8205-43D3-A9CD-4CEFD971F8E7}" destId="{05534164-C258-49E6-BA1F-E2B8693F1084}" srcOrd="4" destOrd="0" presId="urn:microsoft.com/office/officeart/2017/3/layout/DropPinTimeline"/>
    <dgm:cxn modelId="{0C783684-B7F4-4A39-B9DD-424B03F21CDE}" type="presParOf" srcId="{0F2B9425-8205-43D3-A9CD-4CEFD971F8E7}" destId="{63A6ECA4-B9A3-4070-8977-47B27C2950D7}" srcOrd="5" destOrd="0" presId="urn:microsoft.com/office/officeart/2017/3/layout/DropPinTimeline"/>
    <dgm:cxn modelId="{96C87614-3C33-4987-B623-C4C9ED0DB49B}" type="presParOf" srcId="{F13E4EFE-D572-446D-8C77-461D488F85EE}" destId="{5D4114AC-0562-41B0-8A25-4847A80800BC}" srcOrd="1" destOrd="0" presId="urn:microsoft.com/office/officeart/2017/3/layout/DropPinTimeline"/>
    <dgm:cxn modelId="{902287F8-CBE5-45AD-BFB3-D7A05DDA2C80}" type="presParOf" srcId="{F13E4EFE-D572-446D-8C77-461D488F85EE}" destId="{09C38123-8A7D-4C76-B35B-39127808E481}" srcOrd="2" destOrd="0" presId="urn:microsoft.com/office/officeart/2017/3/layout/DropPinTimeline"/>
    <dgm:cxn modelId="{4F145E42-A8E6-4B37-8F2B-47566E6F771E}" type="presParOf" srcId="{09C38123-8A7D-4C76-B35B-39127808E481}" destId="{1760C837-9132-4014-BDFE-C04F6D6FDBD9}" srcOrd="0" destOrd="0" presId="urn:microsoft.com/office/officeart/2017/3/layout/DropPinTimeline"/>
    <dgm:cxn modelId="{FCE5164A-74E7-46A3-B485-DBC2C9564179}" type="presParOf" srcId="{09C38123-8A7D-4C76-B35B-39127808E481}" destId="{47EC6B9A-5E73-4F9F-843F-55726AFDB108}" srcOrd="1" destOrd="0" presId="urn:microsoft.com/office/officeart/2017/3/layout/DropPinTimeline"/>
    <dgm:cxn modelId="{85DA4B91-0C92-4DE5-9566-4E070E886B09}" type="presParOf" srcId="{47EC6B9A-5E73-4F9F-843F-55726AFDB108}" destId="{1E818F44-BCCC-44C5-AEEE-FEBE817BF48B}" srcOrd="0" destOrd="0" presId="urn:microsoft.com/office/officeart/2017/3/layout/DropPinTimeline"/>
    <dgm:cxn modelId="{0CC81DE8-C0B7-4845-9719-3880CBEC8945}" type="presParOf" srcId="{47EC6B9A-5E73-4F9F-843F-55726AFDB108}" destId="{9CC95B69-369C-46AC-9A2C-448B7CC747D1}" srcOrd="1" destOrd="0" presId="urn:microsoft.com/office/officeart/2017/3/layout/DropPinTimeline"/>
    <dgm:cxn modelId="{9A6BD1E5-F143-40F4-8909-0667445E417A}" type="presParOf" srcId="{09C38123-8A7D-4C76-B35B-39127808E481}" destId="{86785415-156A-43BD-ABF9-26A28A8BA6B5}" srcOrd="2" destOrd="0" presId="urn:microsoft.com/office/officeart/2017/3/layout/DropPinTimeline"/>
    <dgm:cxn modelId="{ADABC233-079B-4E12-800B-EFA4176FDB43}" type="presParOf" srcId="{09C38123-8A7D-4C76-B35B-39127808E481}" destId="{3BC10123-2A2E-463B-9D88-43AD92920C3E}" srcOrd="3" destOrd="0" presId="urn:microsoft.com/office/officeart/2017/3/layout/DropPinTimeline"/>
    <dgm:cxn modelId="{F8DCE4F8-8E20-40F5-8FFE-FB34B0A62AB5}" type="presParOf" srcId="{09C38123-8A7D-4C76-B35B-39127808E481}" destId="{691F603B-E241-42FE-AE97-113049919D70}" srcOrd="4" destOrd="0" presId="urn:microsoft.com/office/officeart/2017/3/layout/DropPinTimeline"/>
    <dgm:cxn modelId="{168B66B3-5027-4EC7-998A-4C2C24051DCB}" type="presParOf" srcId="{09C38123-8A7D-4C76-B35B-39127808E481}" destId="{D783DA36-8D5F-4262-B606-266E83B530C6}" srcOrd="5" destOrd="0" presId="urn:microsoft.com/office/officeart/2017/3/layout/DropPinTimeline"/>
    <dgm:cxn modelId="{9F47D80C-370B-435D-9DA8-0BD8AA574CFC}" type="presParOf" srcId="{F13E4EFE-D572-446D-8C77-461D488F85EE}" destId="{C25AC2C2-68D7-43D0-90E8-4D47F9564D8F}" srcOrd="3" destOrd="0" presId="urn:microsoft.com/office/officeart/2017/3/layout/DropPinTimeline"/>
    <dgm:cxn modelId="{A25AC58F-D520-4B4F-9583-D0EAA0A1ACF8}" type="presParOf" srcId="{F13E4EFE-D572-446D-8C77-461D488F85EE}" destId="{9EEC3F99-8FAF-4555-9763-2AEA66C79540}" srcOrd="4" destOrd="0" presId="urn:microsoft.com/office/officeart/2017/3/layout/DropPinTimeline"/>
    <dgm:cxn modelId="{A00D641C-8DCC-4A4B-8CF3-A4C726B5FC9E}" type="presParOf" srcId="{9EEC3F99-8FAF-4555-9763-2AEA66C79540}" destId="{2C27DDD0-07E4-4DAD-AB9D-56B31223033B}" srcOrd="0" destOrd="0" presId="urn:microsoft.com/office/officeart/2017/3/layout/DropPinTimeline"/>
    <dgm:cxn modelId="{7302BA8E-4F2E-40FA-85BB-5BB2A5A265F7}" type="presParOf" srcId="{9EEC3F99-8FAF-4555-9763-2AEA66C79540}" destId="{A9B646B6-2AC7-41F3-8355-8D45FF30089A}" srcOrd="1" destOrd="0" presId="urn:microsoft.com/office/officeart/2017/3/layout/DropPinTimeline"/>
    <dgm:cxn modelId="{6919B498-1305-4A5E-B3AF-52D88E633C9C}" type="presParOf" srcId="{A9B646B6-2AC7-41F3-8355-8D45FF30089A}" destId="{95A3B754-5961-47B0-B923-120FA4CDE00B}" srcOrd="0" destOrd="0" presId="urn:microsoft.com/office/officeart/2017/3/layout/DropPinTimeline"/>
    <dgm:cxn modelId="{A34E2AD3-B6D6-426B-905A-FB7B12A7C036}" type="presParOf" srcId="{A9B646B6-2AC7-41F3-8355-8D45FF30089A}" destId="{4D4976DA-C054-40D1-9909-0B7898044BDD}" srcOrd="1" destOrd="0" presId="urn:microsoft.com/office/officeart/2017/3/layout/DropPinTimeline"/>
    <dgm:cxn modelId="{E2129EAC-1706-4B60-AC04-D5A1A8A53367}" type="presParOf" srcId="{9EEC3F99-8FAF-4555-9763-2AEA66C79540}" destId="{EEF8FC02-96A2-4C12-95B2-455EB709BE85}" srcOrd="2" destOrd="0" presId="urn:microsoft.com/office/officeart/2017/3/layout/DropPinTimeline"/>
    <dgm:cxn modelId="{38B0200C-5EBF-49CB-A4EC-18D0DFDE90F4}" type="presParOf" srcId="{9EEC3F99-8FAF-4555-9763-2AEA66C79540}" destId="{82E776B5-E25B-466E-9825-DA96E4EC8AD6}" srcOrd="3" destOrd="0" presId="urn:microsoft.com/office/officeart/2017/3/layout/DropPinTimeline"/>
    <dgm:cxn modelId="{AE21DD32-9D8D-4E0A-AD03-BA1DF87A83D4}" type="presParOf" srcId="{9EEC3F99-8FAF-4555-9763-2AEA66C79540}" destId="{AC089672-A071-45F9-B4F8-6AE2D270B9F5}" srcOrd="4" destOrd="0" presId="urn:microsoft.com/office/officeart/2017/3/layout/DropPinTimeline"/>
    <dgm:cxn modelId="{06E58BB6-04BF-4E7B-95F4-038B0B12E8A1}" type="presParOf" srcId="{9EEC3F99-8FAF-4555-9763-2AEA66C79540}" destId="{096E0CCA-9595-4CFE-BFA6-8A04443CF5D9}" srcOrd="5" destOrd="0" presId="urn:microsoft.com/office/officeart/2017/3/layout/DropPinTimeline"/>
    <dgm:cxn modelId="{2F35742A-240D-4930-9CCB-717149F19F91}" type="presParOf" srcId="{F13E4EFE-D572-446D-8C77-461D488F85EE}" destId="{62CB3136-F4D0-4F03-B3AB-3A74887FB745}" srcOrd="5" destOrd="0" presId="urn:microsoft.com/office/officeart/2017/3/layout/DropPinTimeline"/>
    <dgm:cxn modelId="{E9B710A8-B192-486D-80E1-476CD0A63D41}" type="presParOf" srcId="{F13E4EFE-D572-446D-8C77-461D488F85EE}" destId="{8C10BA04-EBDB-48C9-8088-2683A987AAA4}" srcOrd="6" destOrd="0" presId="urn:microsoft.com/office/officeart/2017/3/layout/DropPinTimeline"/>
    <dgm:cxn modelId="{52A62153-FEDF-4B53-8903-0B29C391C4ED}" type="presParOf" srcId="{8C10BA04-EBDB-48C9-8088-2683A987AAA4}" destId="{1A4B94F6-D7F5-429E-A22F-B1B2942045F2}" srcOrd="0" destOrd="0" presId="urn:microsoft.com/office/officeart/2017/3/layout/DropPinTimeline"/>
    <dgm:cxn modelId="{E58D449A-1B80-4FDF-BE91-481DB34EB017}" type="presParOf" srcId="{8C10BA04-EBDB-48C9-8088-2683A987AAA4}" destId="{12C7C033-95C9-4A6F-864A-F317AD66D26C}" srcOrd="1" destOrd="0" presId="urn:microsoft.com/office/officeart/2017/3/layout/DropPinTimeline"/>
    <dgm:cxn modelId="{C08C70B8-7F13-4851-A461-8C16BB2D8D92}" type="presParOf" srcId="{12C7C033-95C9-4A6F-864A-F317AD66D26C}" destId="{2969AD75-C267-44DA-8468-C6D542C2DA59}" srcOrd="0" destOrd="0" presId="urn:microsoft.com/office/officeart/2017/3/layout/DropPinTimeline"/>
    <dgm:cxn modelId="{7804ADDB-BA83-41A2-8212-0977CD430274}" type="presParOf" srcId="{12C7C033-95C9-4A6F-864A-F317AD66D26C}" destId="{8F3663FB-D779-49EB-8281-0F27571A69CA}" srcOrd="1" destOrd="0" presId="urn:microsoft.com/office/officeart/2017/3/layout/DropPinTimeline"/>
    <dgm:cxn modelId="{C66821FD-6CC6-439C-B53C-BB3C65C4FD9F}" type="presParOf" srcId="{8C10BA04-EBDB-48C9-8088-2683A987AAA4}" destId="{21F3478F-FBFB-4CDC-9C33-7E13F3F11F65}" srcOrd="2" destOrd="0" presId="urn:microsoft.com/office/officeart/2017/3/layout/DropPinTimeline"/>
    <dgm:cxn modelId="{66F73CCC-9C65-4986-A52B-2794F9F40286}" type="presParOf" srcId="{8C10BA04-EBDB-48C9-8088-2683A987AAA4}" destId="{83A4364C-AFEC-464A-AB20-52F191AF4B82}" srcOrd="3" destOrd="0" presId="urn:microsoft.com/office/officeart/2017/3/layout/DropPinTimeline"/>
    <dgm:cxn modelId="{7C949F8D-E4F5-48A8-9770-77C9ED2925A9}" type="presParOf" srcId="{8C10BA04-EBDB-48C9-8088-2683A987AAA4}" destId="{EAECCCCF-4992-4416-9FC2-E957AE5A03BC}" srcOrd="4" destOrd="0" presId="urn:microsoft.com/office/officeart/2017/3/layout/DropPinTimeline"/>
    <dgm:cxn modelId="{6649386A-B816-429E-95F2-61EF09E607B9}" type="presParOf" srcId="{8C10BA04-EBDB-48C9-8088-2683A987AAA4}" destId="{8F20DC76-BF32-49F4-9ADD-7F48B8124F30}" srcOrd="5" destOrd="0" presId="urn:microsoft.com/office/officeart/2017/3/layout/DropPinTimeline"/>
    <dgm:cxn modelId="{7C340815-3134-490B-9D7D-F25F80F06A67}" type="presParOf" srcId="{F13E4EFE-D572-446D-8C77-461D488F85EE}" destId="{B4B75FCF-4B12-450C-B398-BA4E873F9848}" srcOrd="7" destOrd="0" presId="urn:microsoft.com/office/officeart/2017/3/layout/DropPinTimeline"/>
    <dgm:cxn modelId="{4E1DB3D8-DE17-435E-BD90-309465C14BAA}" type="presParOf" srcId="{F13E4EFE-D572-446D-8C77-461D488F85EE}" destId="{23E4C3CC-C835-4578-B4F4-7A38FB4F6B5F}" srcOrd="8" destOrd="0" presId="urn:microsoft.com/office/officeart/2017/3/layout/DropPinTimeline"/>
    <dgm:cxn modelId="{003E26B3-818B-48ED-B3D0-EB5C564515FA}" type="presParOf" srcId="{23E4C3CC-C835-4578-B4F4-7A38FB4F6B5F}" destId="{FCF8A6FA-76E8-4168-8CF8-DEECAC6906F5}" srcOrd="0" destOrd="0" presId="urn:microsoft.com/office/officeart/2017/3/layout/DropPinTimeline"/>
    <dgm:cxn modelId="{6BC21B8E-63A8-4908-9E39-7C9DD037B77B}" type="presParOf" srcId="{23E4C3CC-C835-4578-B4F4-7A38FB4F6B5F}" destId="{8AB86431-0925-44E3-A173-3003CC734486}" srcOrd="1" destOrd="0" presId="urn:microsoft.com/office/officeart/2017/3/layout/DropPinTimeline"/>
    <dgm:cxn modelId="{4AC58509-98CF-4193-9E68-E25460BDBF9A}" type="presParOf" srcId="{8AB86431-0925-44E3-A173-3003CC734486}" destId="{88DB5D50-A881-418C-B949-363894E9A240}" srcOrd="0" destOrd="0" presId="urn:microsoft.com/office/officeart/2017/3/layout/DropPinTimeline"/>
    <dgm:cxn modelId="{9E2C71E7-6244-4C5C-94D9-79D15D37C12D}" type="presParOf" srcId="{8AB86431-0925-44E3-A173-3003CC734486}" destId="{07CCDE49-B541-4CE8-95F2-65A7F44E6FE3}" srcOrd="1" destOrd="0" presId="urn:microsoft.com/office/officeart/2017/3/layout/DropPinTimeline"/>
    <dgm:cxn modelId="{DE9111CE-F7DA-4296-B3B7-3D754457205B}" type="presParOf" srcId="{23E4C3CC-C835-4578-B4F4-7A38FB4F6B5F}" destId="{5B500F5B-C022-4788-9A74-D491B391B972}" srcOrd="2" destOrd="0" presId="urn:microsoft.com/office/officeart/2017/3/layout/DropPinTimeline"/>
    <dgm:cxn modelId="{80F8CB7B-2D33-4B1D-A07E-1AA8B3864C6E}" type="presParOf" srcId="{23E4C3CC-C835-4578-B4F4-7A38FB4F6B5F}" destId="{49481ABC-A4E2-4066-AE10-0C01CC7295FC}" srcOrd="3" destOrd="0" presId="urn:microsoft.com/office/officeart/2017/3/layout/DropPinTimeline"/>
    <dgm:cxn modelId="{1D99892E-416C-477F-B501-83B7D18263DC}" type="presParOf" srcId="{23E4C3CC-C835-4578-B4F4-7A38FB4F6B5F}" destId="{5853426A-4E6A-4C57-AA01-05422574E657}" srcOrd="4" destOrd="0" presId="urn:microsoft.com/office/officeart/2017/3/layout/DropPinTimeline"/>
    <dgm:cxn modelId="{1B43EA46-B952-4C3E-BB91-00CE72EA1E20}" type="presParOf" srcId="{23E4C3CC-C835-4578-B4F4-7A38FB4F6B5F}" destId="{494A7441-F183-4468-A92A-350227FE86E4}" srcOrd="5" destOrd="0" presId="urn:microsoft.com/office/officeart/2017/3/layout/DropPinTimeline"/>
    <dgm:cxn modelId="{9C33AF18-0A9F-48B2-BA44-E0528E4D71C5}" type="presParOf" srcId="{F13E4EFE-D572-446D-8C77-461D488F85EE}" destId="{D2F374CE-AF79-46D3-BB6C-3CE636189B70}" srcOrd="9" destOrd="0" presId="urn:microsoft.com/office/officeart/2017/3/layout/DropPinTimeline"/>
    <dgm:cxn modelId="{447F3110-5D1C-430B-B1D7-49029354B03A}" type="presParOf" srcId="{F13E4EFE-D572-446D-8C77-461D488F85EE}" destId="{EDAD91A9-F4AC-4F11-8566-EE85845227EA}" srcOrd="10" destOrd="0" presId="urn:microsoft.com/office/officeart/2017/3/layout/DropPinTimeline"/>
    <dgm:cxn modelId="{A0CA9905-D152-4B64-8608-263EA31B11DA}" type="presParOf" srcId="{EDAD91A9-F4AC-4F11-8566-EE85845227EA}" destId="{DF19E7DE-16F4-4752-844B-322C9A2718D8}" srcOrd="0" destOrd="0" presId="urn:microsoft.com/office/officeart/2017/3/layout/DropPinTimeline"/>
    <dgm:cxn modelId="{45A8A0E6-30F3-4212-95A6-CA5DA4BC0BB4}" type="presParOf" srcId="{EDAD91A9-F4AC-4F11-8566-EE85845227EA}" destId="{844CF0B7-DA6A-4F04-9212-F4BAA3321A58}" srcOrd="1" destOrd="0" presId="urn:microsoft.com/office/officeart/2017/3/layout/DropPinTimeline"/>
    <dgm:cxn modelId="{A11A8F4D-6EE0-4663-9486-A5448D3F595B}" type="presParOf" srcId="{844CF0B7-DA6A-4F04-9212-F4BAA3321A58}" destId="{FD153028-3A43-4DFF-85A8-D27734F24AAE}" srcOrd="0" destOrd="0" presId="urn:microsoft.com/office/officeart/2017/3/layout/DropPinTimeline"/>
    <dgm:cxn modelId="{F0A40E06-0671-481C-8428-BE7A58191CB6}" type="presParOf" srcId="{844CF0B7-DA6A-4F04-9212-F4BAA3321A58}" destId="{CF20FE1F-2C55-44BC-8B79-5870A57F8AA2}" srcOrd="1" destOrd="0" presId="urn:microsoft.com/office/officeart/2017/3/layout/DropPinTimeline"/>
    <dgm:cxn modelId="{AA36EFD2-220C-4B43-8F7F-F73DAD016755}" type="presParOf" srcId="{EDAD91A9-F4AC-4F11-8566-EE85845227EA}" destId="{BF31F7F8-2970-427A-8D83-9F0BE7FFAE24}" srcOrd="2" destOrd="0" presId="urn:microsoft.com/office/officeart/2017/3/layout/DropPinTimeline"/>
    <dgm:cxn modelId="{CDA5FB38-FCF3-4142-8B85-6E8FCD203716}" type="presParOf" srcId="{EDAD91A9-F4AC-4F11-8566-EE85845227EA}" destId="{E03DFFE8-112C-48D3-A37F-AB6AC991BCF6}" srcOrd="3" destOrd="0" presId="urn:microsoft.com/office/officeart/2017/3/layout/DropPinTimeline"/>
    <dgm:cxn modelId="{993D0AC6-8083-4513-B6E1-F8709638A02D}" type="presParOf" srcId="{EDAD91A9-F4AC-4F11-8566-EE85845227EA}" destId="{6AF51163-7448-4831-83FC-D0F0809760EB}" srcOrd="4" destOrd="0" presId="urn:microsoft.com/office/officeart/2017/3/layout/DropPinTimeline"/>
    <dgm:cxn modelId="{40AA5A85-AEF2-4758-8944-36B8180CA19C}" type="presParOf" srcId="{EDAD91A9-F4AC-4F11-8566-EE85845227EA}" destId="{D22432C3-31F8-42FE-A60C-7D630290D2C4}"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74F0C-4E6A-4E71-8EF6-8A14D5CBA262}">
      <dsp:nvSpPr>
        <dsp:cNvPr id="0" name=""/>
        <dsp:cNvSpPr/>
      </dsp:nvSpPr>
      <dsp:spPr>
        <a:xfrm>
          <a:off x="0" y="2175669"/>
          <a:ext cx="10515600" cy="0"/>
        </a:xfrm>
        <a:prstGeom prst="line">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A9DA7B20-31BD-486A-97F5-7EDCC06AB665}">
      <dsp:nvSpPr>
        <dsp:cNvPr id="0" name=""/>
        <dsp:cNvSpPr/>
      </dsp:nvSpPr>
      <dsp:spPr>
        <a:xfrm rot="8100000">
          <a:off x="66619" y="501406"/>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8A2392-AE73-44EA-9B0A-8198A04639AF}">
      <dsp:nvSpPr>
        <dsp:cNvPr id="0" name=""/>
        <dsp:cNvSpPr/>
      </dsp:nvSpPr>
      <dsp:spPr>
        <a:xfrm>
          <a:off x="102167" y="536955"/>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13CFECE-4096-47D2-AA9F-BBC03D28ACE1}">
      <dsp:nvSpPr>
        <dsp:cNvPr id="0" name=""/>
        <dsp:cNvSpPr/>
      </dsp:nvSpPr>
      <dsp:spPr>
        <a:xfrm>
          <a:off x="452885" y="887672"/>
          <a:ext cx="2500452" cy="1287996"/>
        </a:xfrm>
        <a:prstGeom prst="rect">
          <a:avLst/>
        </a:prstGeom>
        <a:noFill/>
        <a:ln>
          <a:noFill/>
        </a:ln>
        <a:effectLst/>
      </dsp:spPr>
      <dsp:style>
        <a:lnRef idx="0">
          <a:scrgbClr r="0" g="0" b="0"/>
        </a:lnRef>
        <a:fillRef idx="0">
          <a:scrgbClr r="0" g="0" b="0"/>
        </a:fillRef>
        <a:effectRef idx="0">
          <a:scrgbClr r="0" g="0" b="0"/>
        </a:effectRef>
        <a:fontRef idx="minor"/>
      </dsp:style>
    </dsp:sp>
    <dsp:sp modelId="{79178044-0817-4B89-915B-E714F96CB9C3}">
      <dsp:nvSpPr>
        <dsp:cNvPr id="0" name=""/>
        <dsp:cNvSpPr/>
      </dsp:nvSpPr>
      <dsp:spPr>
        <a:xfrm>
          <a:off x="452885" y="435133"/>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latin typeface="Century Gothic" panose="020B0502020202020204"/>
            </a:rPr>
            <a:t>2017: Coalition Building Begins </a:t>
          </a:r>
          <a:endParaRPr lang="en-US" sz="2000" kern="1200" dirty="0"/>
        </a:p>
      </dsp:txBody>
      <dsp:txXfrm>
        <a:off x="452885" y="435133"/>
        <a:ext cx="2500452" cy="452539"/>
      </dsp:txXfrm>
    </dsp:sp>
    <dsp:sp modelId="{05534164-C258-49E6-BA1F-E2B8693F1084}">
      <dsp:nvSpPr>
        <dsp:cNvPr id="0" name=""/>
        <dsp:cNvSpPr/>
      </dsp:nvSpPr>
      <dsp:spPr>
        <a:xfrm>
          <a:off x="226615" y="887672"/>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AE2C805-5CF1-44C4-AACE-287D53857F7E}">
      <dsp:nvSpPr>
        <dsp:cNvPr id="0" name=""/>
        <dsp:cNvSpPr/>
      </dsp:nvSpPr>
      <dsp:spPr>
        <a:xfrm>
          <a:off x="185887" y="2134940"/>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818F44-BCCC-44C5-AEEE-FEBE817BF48B}">
      <dsp:nvSpPr>
        <dsp:cNvPr id="0" name=""/>
        <dsp:cNvSpPr/>
      </dsp:nvSpPr>
      <dsp:spPr>
        <a:xfrm rot="18900000">
          <a:off x="1567081" y="3529937"/>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C95B69-369C-46AC-9A2C-448B7CC747D1}">
      <dsp:nvSpPr>
        <dsp:cNvPr id="0" name=""/>
        <dsp:cNvSpPr/>
      </dsp:nvSpPr>
      <dsp:spPr>
        <a:xfrm>
          <a:off x="1602630" y="3565486"/>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86785415-156A-43BD-ABF9-26A28A8BA6B5}">
      <dsp:nvSpPr>
        <dsp:cNvPr id="0" name=""/>
        <dsp:cNvSpPr/>
      </dsp:nvSpPr>
      <dsp:spPr>
        <a:xfrm>
          <a:off x="1953348" y="2175669"/>
          <a:ext cx="2500452" cy="1287996"/>
        </a:xfrm>
        <a:prstGeom prst="rect">
          <a:avLst/>
        </a:prstGeom>
        <a:noFill/>
        <a:ln>
          <a:noFill/>
        </a:ln>
        <a:effectLst/>
      </dsp:spPr>
      <dsp:style>
        <a:lnRef idx="0">
          <a:scrgbClr r="0" g="0" b="0"/>
        </a:lnRef>
        <a:fillRef idx="0">
          <a:scrgbClr r="0" g="0" b="0"/>
        </a:fillRef>
        <a:effectRef idx="0">
          <a:scrgbClr r="0" g="0" b="0"/>
        </a:effectRef>
        <a:fontRef idx="minor"/>
      </dsp:style>
    </dsp:sp>
    <dsp:sp modelId="{3BC10123-2A2E-463B-9D88-43AD92920C3E}">
      <dsp:nvSpPr>
        <dsp:cNvPr id="0" name=""/>
        <dsp:cNvSpPr/>
      </dsp:nvSpPr>
      <dsp:spPr>
        <a:xfrm>
          <a:off x="1953348" y="3463665"/>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latin typeface="Century Gothic" panose="020B0502020202020204"/>
            </a:rPr>
            <a:t>2018: Organization, Planning, and Feasibility Study (TPL)</a:t>
          </a:r>
        </a:p>
      </dsp:txBody>
      <dsp:txXfrm>
        <a:off x="1953348" y="3463665"/>
        <a:ext cx="2500452" cy="452539"/>
      </dsp:txXfrm>
    </dsp:sp>
    <dsp:sp modelId="{691F603B-E241-42FE-AE97-113049919D70}">
      <dsp:nvSpPr>
        <dsp:cNvPr id="0" name=""/>
        <dsp:cNvSpPr/>
      </dsp:nvSpPr>
      <dsp:spPr>
        <a:xfrm>
          <a:off x="1727078" y="2175669"/>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760C837-9132-4014-BDFE-C04F6D6FDBD9}">
      <dsp:nvSpPr>
        <dsp:cNvPr id="0" name=""/>
        <dsp:cNvSpPr/>
      </dsp:nvSpPr>
      <dsp:spPr>
        <a:xfrm>
          <a:off x="1686350" y="2134940"/>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A3B754-5961-47B0-B923-120FA4CDE00B}">
      <dsp:nvSpPr>
        <dsp:cNvPr id="0" name=""/>
        <dsp:cNvSpPr/>
      </dsp:nvSpPr>
      <dsp:spPr>
        <a:xfrm rot="8100000">
          <a:off x="3067544" y="501406"/>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4976DA-C054-40D1-9909-0B7898044BDD}">
      <dsp:nvSpPr>
        <dsp:cNvPr id="0" name=""/>
        <dsp:cNvSpPr/>
      </dsp:nvSpPr>
      <dsp:spPr>
        <a:xfrm>
          <a:off x="3103093" y="536955"/>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EF8FC02-96A2-4C12-95B2-455EB709BE85}">
      <dsp:nvSpPr>
        <dsp:cNvPr id="0" name=""/>
        <dsp:cNvSpPr/>
      </dsp:nvSpPr>
      <dsp:spPr>
        <a:xfrm>
          <a:off x="3453810" y="887672"/>
          <a:ext cx="2500452"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b="1" kern="1200" dirty="0">
              <a:latin typeface="Century Gothic" panose="020B0502020202020204"/>
            </a:rPr>
            <a:t>Needs Assessment, Polling, Meeting w/ Gov. Kelly, Case Statement, Draft Articles of Incorporation &amp; By-Laws</a:t>
          </a:r>
        </a:p>
      </dsp:txBody>
      <dsp:txXfrm>
        <a:off x="3453810" y="887672"/>
        <a:ext cx="2500452" cy="1287996"/>
      </dsp:txXfrm>
    </dsp:sp>
    <dsp:sp modelId="{82E776B5-E25B-466E-9825-DA96E4EC8AD6}">
      <dsp:nvSpPr>
        <dsp:cNvPr id="0" name=""/>
        <dsp:cNvSpPr/>
      </dsp:nvSpPr>
      <dsp:spPr>
        <a:xfrm>
          <a:off x="3453810" y="435133"/>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latin typeface="Century Gothic" panose="020B0502020202020204"/>
            </a:rPr>
            <a:t>2019:</a:t>
          </a:r>
        </a:p>
      </dsp:txBody>
      <dsp:txXfrm>
        <a:off x="3453810" y="435133"/>
        <a:ext cx="2500452" cy="452539"/>
      </dsp:txXfrm>
    </dsp:sp>
    <dsp:sp modelId="{AC089672-A071-45F9-B4F8-6AE2D270B9F5}">
      <dsp:nvSpPr>
        <dsp:cNvPr id="0" name=""/>
        <dsp:cNvSpPr/>
      </dsp:nvSpPr>
      <dsp:spPr>
        <a:xfrm>
          <a:off x="3227541" y="887672"/>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2C27DDD0-07E4-4DAD-AB9D-56B31223033B}">
      <dsp:nvSpPr>
        <dsp:cNvPr id="0" name=""/>
        <dsp:cNvSpPr/>
      </dsp:nvSpPr>
      <dsp:spPr>
        <a:xfrm>
          <a:off x="3186812" y="2134940"/>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69AD75-C267-44DA-8468-C6D542C2DA59}">
      <dsp:nvSpPr>
        <dsp:cNvPr id="0" name=""/>
        <dsp:cNvSpPr/>
      </dsp:nvSpPr>
      <dsp:spPr>
        <a:xfrm rot="18900000">
          <a:off x="4568007" y="3529937"/>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3663FB-D779-49EB-8281-0F27571A69CA}">
      <dsp:nvSpPr>
        <dsp:cNvPr id="0" name=""/>
        <dsp:cNvSpPr/>
      </dsp:nvSpPr>
      <dsp:spPr>
        <a:xfrm>
          <a:off x="4603555" y="3565486"/>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1F3478F-FBFB-4CDC-9C33-7E13F3F11F65}">
      <dsp:nvSpPr>
        <dsp:cNvPr id="0" name=""/>
        <dsp:cNvSpPr/>
      </dsp:nvSpPr>
      <dsp:spPr>
        <a:xfrm>
          <a:off x="4954273" y="2175669"/>
          <a:ext cx="2500452" cy="1287996"/>
        </a:xfrm>
        <a:prstGeom prst="rect">
          <a:avLst/>
        </a:prstGeom>
        <a:noFill/>
        <a:ln>
          <a:noFill/>
        </a:ln>
        <a:effectLst/>
      </dsp:spPr>
      <dsp:style>
        <a:lnRef idx="0">
          <a:scrgbClr r="0" g="0" b="0"/>
        </a:lnRef>
        <a:fillRef idx="0">
          <a:scrgbClr r="0" g="0" b="0"/>
        </a:fillRef>
        <a:effectRef idx="0">
          <a:scrgbClr r="0" g="0" b="0"/>
        </a:effectRef>
        <a:fontRef idx="minor"/>
      </dsp:style>
    </dsp:sp>
    <dsp:sp modelId="{83A4364C-AFEC-464A-AB20-52F191AF4B82}">
      <dsp:nvSpPr>
        <dsp:cNvPr id="0" name=""/>
        <dsp:cNvSpPr/>
      </dsp:nvSpPr>
      <dsp:spPr>
        <a:xfrm>
          <a:off x="4954273" y="3463665"/>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2020: Continue Coalition Building and Begin Process of Filing Incorporation Docs</a:t>
          </a:r>
        </a:p>
      </dsp:txBody>
      <dsp:txXfrm>
        <a:off x="4954273" y="3463665"/>
        <a:ext cx="2500452" cy="452539"/>
      </dsp:txXfrm>
    </dsp:sp>
    <dsp:sp modelId="{EAECCCCF-4992-4416-9FC2-E957AE5A03BC}">
      <dsp:nvSpPr>
        <dsp:cNvPr id="0" name=""/>
        <dsp:cNvSpPr/>
      </dsp:nvSpPr>
      <dsp:spPr>
        <a:xfrm>
          <a:off x="4728004" y="2175669"/>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A4B94F6-D7F5-429E-A22F-B1B2942045F2}">
      <dsp:nvSpPr>
        <dsp:cNvPr id="0" name=""/>
        <dsp:cNvSpPr/>
      </dsp:nvSpPr>
      <dsp:spPr>
        <a:xfrm>
          <a:off x="4687275" y="2134940"/>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DB5D50-A881-418C-B949-363894E9A240}">
      <dsp:nvSpPr>
        <dsp:cNvPr id="0" name=""/>
        <dsp:cNvSpPr/>
      </dsp:nvSpPr>
      <dsp:spPr>
        <a:xfrm rot="8100000">
          <a:off x="6068470" y="501406"/>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CCDE49-B541-4CE8-95F2-65A7F44E6FE3}">
      <dsp:nvSpPr>
        <dsp:cNvPr id="0" name=""/>
        <dsp:cNvSpPr/>
      </dsp:nvSpPr>
      <dsp:spPr>
        <a:xfrm>
          <a:off x="6104018" y="536955"/>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B500F5B-C022-4788-9A74-D491B391B972}">
      <dsp:nvSpPr>
        <dsp:cNvPr id="0" name=""/>
        <dsp:cNvSpPr/>
      </dsp:nvSpPr>
      <dsp:spPr>
        <a:xfrm>
          <a:off x="6454736" y="887672"/>
          <a:ext cx="2500452" cy="1287996"/>
        </a:xfrm>
        <a:prstGeom prst="rect">
          <a:avLst/>
        </a:prstGeom>
        <a:noFill/>
        <a:ln>
          <a:noFill/>
        </a:ln>
        <a:effectLst/>
      </dsp:spPr>
      <dsp:style>
        <a:lnRef idx="0">
          <a:scrgbClr r="0" g="0" b="0"/>
        </a:lnRef>
        <a:fillRef idx="0">
          <a:scrgbClr r="0" g="0" b="0"/>
        </a:fillRef>
        <a:effectRef idx="0">
          <a:scrgbClr r="0" g="0" b="0"/>
        </a:effectRef>
        <a:fontRef idx="minor"/>
      </dsp:style>
    </dsp:sp>
    <dsp:sp modelId="{49481ABC-A4E2-4066-AE10-0C01CC7295FC}">
      <dsp:nvSpPr>
        <dsp:cNvPr id="0" name=""/>
        <dsp:cNvSpPr/>
      </dsp:nvSpPr>
      <dsp:spPr>
        <a:xfrm>
          <a:off x="6454736" y="435133"/>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2021: Kansas For Conservation becomes 501c4</a:t>
          </a:r>
        </a:p>
      </dsp:txBody>
      <dsp:txXfrm>
        <a:off x="6454736" y="435133"/>
        <a:ext cx="2500452" cy="452539"/>
      </dsp:txXfrm>
    </dsp:sp>
    <dsp:sp modelId="{5853426A-4E6A-4C57-AA01-05422574E657}">
      <dsp:nvSpPr>
        <dsp:cNvPr id="0" name=""/>
        <dsp:cNvSpPr/>
      </dsp:nvSpPr>
      <dsp:spPr>
        <a:xfrm>
          <a:off x="6228466" y="887672"/>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FCF8A6FA-76E8-4168-8CF8-DEECAC6906F5}">
      <dsp:nvSpPr>
        <dsp:cNvPr id="0" name=""/>
        <dsp:cNvSpPr/>
      </dsp:nvSpPr>
      <dsp:spPr>
        <a:xfrm>
          <a:off x="6187738" y="2134940"/>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153028-3A43-4DFF-85A8-D27734F24AAE}">
      <dsp:nvSpPr>
        <dsp:cNvPr id="0" name=""/>
        <dsp:cNvSpPr/>
      </dsp:nvSpPr>
      <dsp:spPr>
        <a:xfrm rot="18900000">
          <a:off x="7568932" y="3529937"/>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20FE1F-2C55-44BC-8B79-5870A57F8AA2}">
      <dsp:nvSpPr>
        <dsp:cNvPr id="0" name=""/>
        <dsp:cNvSpPr/>
      </dsp:nvSpPr>
      <dsp:spPr>
        <a:xfrm>
          <a:off x="7604481" y="3565486"/>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F31F7F8-2970-427A-8D83-9F0BE7FFAE24}">
      <dsp:nvSpPr>
        <dsp:cNvPr id="0" name=""/>
        <dsp:cNvSpPr/>
      </dsp:nvSpPr>
      <dsp:spPr>
        <a:xfrm>
          <a:off x="7955199" y="2175669"/>
          <a:ext cx="2500452" cy="1287996"/>
        </a:xfrm>
        <a:prstGeom prst="rect">
          <a:avLst/>
        </a:prstGeom>
        <a:noFill/>
        <a:ln>
          <a:noFill/>
        </a:ln>
        <a:effectLst/>
      </dsp:spPr>
      <dsp:style>
        <a:lnRef idx="0">
          <a:scrgbClr r="0" g="0" b="0"/>
        </a:lnRef>
        <a:fillRef idx="0">
          <a:scrgbClr r="0" g="0" b="0"/>
        </a:fillRef>
        <a:effectRef idx="0">
          <a:scrgbClr r="0" g="0" b="0"/>
        </a:effectRef>
        <a:fontRef idx="minor"/>
      </dsp:style>
    </dsp:sp>
    <dsp:sp modelId="{E03DFFE8-112C-48D3-A37F-AB6AC991BCF6}">
      <dsp:nvSpPr>
        <dsp:cNvPr id="0" name=""/>
        <dsp:cNvSpPr/>
      </dsp:nvSpPr>
      <dsp:spPr>
        <a:xfrm>
          <a:off x="7955199" y="3463665"/>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2022: Coalition Building Continues with emphasis on expansion, Meetings w/ Elected Officials</a:t>
          </a:r>
        </a:p>
      </dsp:txBody>
      <dsp:txXfrm>
        <a:off x="7955199" y="3463665"/>
        <a:ext cx="2500452" cy="452539"/>
      </dsp:txXfrm>
    </dsp:sp>
    <dsp:sp modelId="{6AF51163-7448-4831-83FC-D0F0809760EB}">
      <dsp:nvSpPr>
        <dsp:cNvPr id="0" name=""/>
        <dsp:cNvSpPr/>
      </dsp:nvSpPr>
      <dsp:spPr>
        <a:xfrm>
          <a:off x="7728929" y="2175669"/>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F19E7DE-16F4-4752-844B-322C9A2718D8}">
      <dsp:nvSpPr>
        <dsp:cNvPr id="0" name=""/>
        <dsp:cNvSpPr/>
      </dsp:nvSpPr>
      <dsp:spPr>
        <a:xfrm>
          <a:off x="7688201" y="2134940"/>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2BA6DB11-C744-4F70-8AC2-603A14690D85}" type="datetimeFigureOut">
              <a:rPr lang="en-US" smtClean="0"/>
              <a:t>2/1/2023</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F7AF678-CE0A-4182-84F5-585A36222244}" type="slidenum">
              <a:rPr lang="en-US" smtClean="0"/>
              <a:t>‹#›</a:t>
            </a:fld>
            <a:endParaRPr lang="en-US" dirty="0"/>
          </a:p>
        </p:txBody>
      </p:sp>
    </p:spTree>
    <p:extLst>
      <p:ext uri="{BB962C8B-B14F-4D97-AF65-F5344CB8AC3E}">
        <p14:creationId xmlns:p14="http://schemas.microsoft.com/office/powerpoint/2010/main" val="3591335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a:t>
            </a:r>
          </a:p>
        </p:txBody>
      </p:sp>
      <p:sp>
        <p:nvSpPr>
          <p:cNvPr id="4" name="Slide Number Placeholder 3"/>
          <p:cNvSpPr>
            <a:spLocks noGrp="1"/>
          </p:cNvSpPr>
          <p:nvPr>
            <p:ph type="sldNum" sz="quarter" idx="5"/>
          </p:nvPr>
        </p:nvSpPr>
        <p:spPr/>
        <p:txBody>
          <a:bodyPr/>
          <a:lstStyle/>
          <a:p>
            <a:fld id="{6F7AF678-CE0A-4182-84F5-585A36222244}" type="slidenum">
              <a:rPr lang="en-US" smtClean="0"/>
              <a:t>1</a:t>
            </a:fld>
            <a:endParaRPr lang="en-US" dirty="0"/>
          </a:p>
        </p:txBody>
      </p:sp>
    </p:spTree>
    <p:extLst>
      <p:ext uri="{BB962C8B-B14F-4D97-AF65-F5344CB8AC3E}">
        <p14:creationId xmlns:p14="http://schemas.microsoft.com/office/powerpoint/2010/main" val="2420725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dirty="0">
                <a:solidFill>
                  <a:srgbClr val="000000"/>
                </a:solidFill>
                <a:effectLst/>
                <a:latin typeface="ArialMT"/>
              </a:rPr>
              <a:t>Kansas’ abundant water, rich soils, diverse wildlife, fresh air, and wide-open spaces support the well-being of its people, families, and communities. However, both new and chronic challenges threaten these resources. Evidence shows that current conservation efforts, even aided by nature’s resilience and ability to restore itself, are not sufficient to ensure a future with healthy and sustainable water, land and outdoor recreation resources. As a result, the agriculture, industry and quality of life that depends on these resources is threatened. </a:t>
            </a:r>
          </a:p>
          <a:p>
            <a:endParaRPr lang="en-US" sz="1100" b="0" i="0" dirty="0">
              <a:solidFill>
                <a:srgbClr val="000000"/>
              </a:solidFill>
              <a:effectLst/>
              <a:latin typeface="ArialMT"/>
            </a:endParaRPr>
          </a:p>
          <a:p>
            <a:r>
              <a:rPr lang="en-US" sz="1100" b="0" i="0" dirty="0">
                <a:solidFill>
                  <a:srgbClr val="000000"/>
                </a:solidFill>
                <a:effectLst/>
                <a:latin typeface="ArialMT"/>
              </a:rPr>
              <a:t>Some of the natural resource issues Kansans face are daunting, but the Kansans for Conservation Coalition (Coalition) is committed to working together to ensure that our communities, economy, and individual well-being continue to be fueled by nature. The Coalition originated with multi-sector partnerships dedicated to addressing the challenges facing our state’s natural resources by securing stable, long-term funding for conservation strategies to meet those challenges. The Coalition is committed to broadening these partnerships to be inclusive of the diversity found in Kansas, including racial, ethnic, socioeconomic and geographical diversity.</a:t>
            </a:r>
            <a:r>
              <a:rPr lang="en-US" sz="1100" dirty="0"/>
              <a:t> </a:t>
            </a:r>
            <a:br>
              <a:rPr lang="en-US" sz="1100" dirty="0"/>
            </a:br>
            <a:endParaRPr lang="en-US" sz="1100" dirty="0"/>
          </a:p>
          <a:p>
            <a:r>
              <a:rPr lang="en-US" sz="1100" b="0" i="0" dirty="0">
                <a:solidFill>
                  <a:srgbClr val="000000"/>
                </a:solidFill>
                <a:effectLst/>
                <a:latin typeface="ArialMT"/>
              </a:rPr>
              <a:t>The Coalition’s Guiding Principles are to:</a:t>
            </a:r>
            <a:br>
              <a:rPr lang="en-US" sz="1100" b="0" i="0" dirty="0">
                <a:solidFill>
                  <a:srgbClr val="000000"/>
                </a:solidFill>
                <a:effectLst/>
                <a:latin typeface="ArialMT"/>
              </a:rPr>
            </a:br>
            <a:r>
              <a:rPr lang="en-US" sz="1100" b="0" i="0" dirty="0">
                <a:solidFill>
                  <a:srgbClr val="000000"/>
                </a:solidFill>
                <a:effectLst/>
                <a:latin typeface="ArialMT"/>
              </a:rPr>
              <a:t>● Steward water, land, wildlife, and wild places for long-term sustainability, quality of life, and</a:t>
            </a:r>
            <a:br>
              <a:rPr lang="en-US" sz="1100" b="0" i="0" dirty="0">
                <a:solidFill>
                  <a:srgbClr val="000000"/>
                </a:solidFill>
                <a:effectLst/>
                <a:latin typeface="ArialMT"/>
              </a:rPr>
            </a:br>
            <a:r>
              <a:rPr lang="en-US" sz="1100" b="0" i="0" dirty="0">
                <a:solidFill>
                  <a:srgbClr val="000000"/>
                </a:solidFill>
                <a:effectLst/>
                <a:latin typeface="ArialMT"/>
              </a:rPr>
              <a:t>economic vitality.</a:t>
            </a:r>
            <a:br>
              <a:rPr lang="en-US" sz="1100" b="0" i="0" dirty="0">
                <a:solidFill>
                  <a:srgbClr val="000000"/>
                </a:solidFill>
                <a:effectLst/>
                <a:latin typeface="ArialMT"/>
              </a:rPr>
            </a:br>
            <a:r>
              <a:rPr lang="en-US" sz="1100" b="0" i="0" dirty="0">
                <a:solidFill>
                  <a:srgbClr val="000000"/>
                </a:solidFill>
                <a:effectLst/>
                <a:latin typeface="ArialMT"/>
              </a:rPr>
              <a:t>● Be inclusive and provide and encourage access to natural resources and nature-based</a:t>
            </a:r>
            <a:br>
              <a:rPr lang="en-US" sz="1100" b="0" i="0" dirty="0">
                <a:solidFill>
                  <a:srgbClr val="000000"/>
                </a:solidFill>
                <a:effectLst/>
                <a:latin typeface="ArialMT"/>
              </a:rPr>
            </a:br>
            <a:r>
              <a:rPr lang="en-US" sz="1100" b="0" i="0" dirty="0">
                <a:solidFill>
                  <a:srgbClr val="000000"/>
                </a:solidFill>
                <a:effectLst/>
                <a:latin typeface="ArialMT"/>
              </a:rPr>
              <a:t>recreation for </a:t>
            </a:r>
            <a:r>
              <a:rPr lang="en-US" sz="1100" b="0" i="1" dirty="0">
                <a:solidFill>
                  <a:srgbClr val="000000"/>
                </a:solidFill>
                <a:effectLst/>
                <a:latin typeface="Arial-ItalicMT"/>
              </a:rPr>
              <a:t>all </a:t>
            </a:r>
            <a:r>
              <a:rPr lang="en-US" sz="1100" b="0" i="0" dirty="0">
                <a:solidFill>
                  <a:srgbClr val="000000"/>
                </a:solidFill>
                <a:effectLst/>
                <a:latin typeface="ArialMT"/>
              </a:rPr>
              <a:t>Kansans.</a:t>
            </a:r>
            <a:br>
              <a:rPr lang="en-US" sz="1100" b="0" i="0" dirty="0">
                <a:solidFill>
                  <a:srgbClr val="000000"/>
                </a:solidFill>
                <a:effectLst/>
                <a:latin typeface="ArialMT"/>
              </a:rPr>
            </a:br>
            <a:r>
              <a:rPr lang="en-US" sz="1100" b="0" i="0" dirty="0">
                <a:solidFill>
                  <a:srgbClr val="000000"/>
                </a:solidFill>
                <a:effectLst/>
                <a:latin typeface="ArialMT"/>
              </a:rPr>
              <a:t>● Work hand-in-hand with the agriculture community and economy.</a:t>
            </a:r>
            <a:br>
              <a:rPr lang="en-US" sz="1100" b="0" i="0" dirty="0">
                <a:solidFill>
                  <a:srgbClr val="000000"/>
                </a:solidFill>
                <a:effectLst/>
                <a:latin typeface="ArialMT"/>
              </a:rPr>
            </a:br>
            <a:r>
              <a:rPr lang="en-US" sz="1100" b="0" i="0" dirty="0">
                <a:solidFill>
                  <a:srgbClr val="000000"/>
                </a:solidFill>
                <a:effectLst/>
                <a:latin typeface="ArialMT"/>
              </a:rPr>
              <a:t>● Consider the long-term impacts of changing temperature and precipitation patterns</a:t>
            </a:r>
            <a:r>
              <a:rPr lang="en-US" sz="1100" dirty="0"/>
              <a:t> </a:t>
            </a:r>
          </a:p>
        </p:txBody>
      </p:sp>
      <p:sp>
        <p:nvSpPr>
          <p:cNvPr id="4" name="Slide Number Placeholder 3"/>
          <p:cNvSpPr>
            <a:spLocks noGrp="1"/>
          </p:cNvSpPr>
          <p:nvPr>
            <p:ph type="sldNum" sz="quarter" idx="5"/>
          </p:nvPr>
        </p:nvSpPr>
        <p:spPr/>
        <p:txBody>
          <a:bodyPr/>
          <a:lstStyle/>
          <a:p>
            <a:fld id="{6F7AF678-CE0A-4182-84F5-585A36222244}" type="slidenum">
              <a:rPr lang="en-US" smtClean="0"/>
              <a:t>3</a:t>
            </a:fld>
            <a:endParaRPr lang="en-US" dirty="0"/>
          </a:p>
        </p:txBody>
      </p:sp>
    </p:spTree>
    <p:extLst>
      <p:ext uri="{BB962C8B-B14F-4D97-AF65-F5344CB8AC3E}">
        <p14:creationId xmlns:p14="http://schemas.microsoft.com/office/powerpoint/2010/main" val="3949659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0" dirty="0">
                <a:solidFill>
                  <a:srgbClr val="000000"/>
                </a:solidFill>
                <a:effectLst/>
                <a:latin typeface="Arial-BoldMT"/>
              </a:rPr>
              <a:t>Healthy, Clean, Abundant Water</a:t>
            </a:r>
            <a:br>
              <a:rPr lang="en-US" sz="1100" b="1" i="0" dirty="0">
                <a:solidFill>
                  <a:srgbClr val="000000"/>
                </a:solidFill>
                <a:effectLst/>
                <a:latin typeface="Arial-BoldMT"/>
              </a:rPr>
            </a:br>
            <a:r>
              <a:rPr lang="en-US" sz="1100" b="0" i="0" dirty="0">
                <a:solidFill>
                  <a:srgbClr val="000000"/>
                </a:solidFill>
                <a:effectLst/>
                <a:latin typeface="ArialMT"/>
              </a:rPr>
              <a:t>Water is important to every Kansan, every day. Clean, available water is vital for agriculture and industry; the health of our families, communities, and businesses; and the wild and natural environment. Most Kansans’ drinking water comes from public supplies in rivers and lakes. Much of Kansas’ crop production relies on irrigation from limited groundwater supplies. Strikingly, three-fourths of Kansas stream miles are contaminated or otherwise impaired for human use, and these streams flow into the state’s public water supply reservoirs. Treating water to remove contaminants to make it suitable for agricultural, industrial, municipal, or</a:t>
            </a:r>
            <a:br>
              <a:rPr lang="en-US" sz="1100" b="0" i="0" dirty="0">
                <a:solidFill>
                  <a:srgbClr val="000000"/>
                </a:solidFill>
                <a:effectLst/>
                <a:latin typeface="ArialMT"/>
              </a:rPr>
            </a:br>
            <a:r>
              <a:rPr lang="en-US" sz="1100" b="0" i="0" dirty="0">
                <a:solidFill>
                  <a:srgbClr val="000000"/>
                </a:solidFill>
                <a:effectLst/>
                <a:latin typeface="ArialMT"/>
              </a:rPr>
              <a:t>residential use is expensive. It is more cost-effective to prevent water quality degradation before it occurs, by applying proven land management practices across the state. By using both nature-based and engineered land management practices, the state’s waters can be improved without undue impacts to industry, agriculture, or municipalities. </a:t>
            </a:r>
          </a:p>
          <a:p>
            <a:endParaRPr lang="en-US" sz="1100" b="0" i="0" dirty="0">
              <a:solidFill>
                <a:srgbClr val="000000"/>
              </a:solidFill>
              <a:effectLst/>
              <a:latin typeface="ArialMT"/>
            </a:endParaRPr>
          </a:p>
          <a:p>
            <a:r>
              <a:rPr lang="en-US" sz="1100" b="0" i="0" dirty="0">
                <a:solidFill>
                  <a:srgbClr val="000000"/>
                </a:solidFill>
                <a:effectLst/>
                <a:latin typeface="ArialMT"/>
              </a:rPr>
              <a:t>With additional funding, Water Conservation strategies that could be expanded or initiated include:</a:t>
            </a:r>
          </a:p>
          <a:p>
            <a:br>
              <a:rPr lang="en-US" sz="1100" b="0" i="0" dirty="0">
                <a:solidFill>
                  <a:srgbClr val="000000"/>
                </a:solidFill>
                <a:effectLst/>
                <a:latin typeface="ArialMT"/>
              </a:rPr>
            </a:br>
            <a:r>
              <a:rPr lang="en-US" sz="1100" b="0" i="0" dirty="0">
                <a:solidFill>
                  <a:srgbClr val="000000"/>
                </a:solidFill>
                <a:effectLst/>
                <a:latin typeface="ArialMT"/>
              </a:rPr>
              <a:t>Water Quantity – Promote and implement irrigation efficiency technology that reduces ground- and surface-water demand (and energy demand) without diminishing crop production; provide financial incentives; promote water policy that incentivizes reduced water use. Provide technical assistance and</a:t>
            </a:r>
            <a:br>
              <a:rPr lang="en-US" sz="1100" b="0" i="0" dirty="0">
                <a:solidFill>
                  <a:srgbClr val="000000"/>
                </a:solidFill>
                <a:effectLst/>
                <a:latin typeface="ArialMT"/>
              </a:rPr>
            </a:br>
            <a:r>
              <a:rPr lang="en-US" sz="1100" b="0" i="0" dirty="0">
                <a:solidFill>
                  <a:srgbClr val="000000"/>
                </a:solidFill>
                <a:effectLst/>
                <a:latin typeface="ArialMT"/>
              </a:rPr>
              <a:t>financial incentives to encourage producers to transition to dryland production.</a:t>
            </a:r>
          </a:p>
          <a:p>
            <a:br>
              <a:rPr lang="en-US" sz="1100" b="0" i="0" dirty="0">
                <a:solidFill>
                  <a:srgbClr val="000000"/>
                </a:solidFill>
                <a:effectLst/>
                <a:latin typeface="ArialMT"/>
              </a:rPr>
            </a:br>
            <a:r>
              <a:rPr lang="en-US" sz="1100" b="0" i="0" dirty="0">
                <a:solidFill>
                  <a:srgbClr val="000000"/>
                </a:solidFill>
                <a:effectLst/>
                <a:latin typeface="ArialMT"/>
              </a:rPr>
              <a:t>Water Quality – Promote and implement land treatment practices that improve agricultural soil health, support crop production, and reduce sedimentation in surface waters; establish comprehensive stream water quality programs to prevent and mitigate water contamination; promote agricultural practices that improve crop yields, increase water-holding capacity of soils, increase infiltration of runoff, conserve groundwater, increase stream flows, and protect our drinking water supply. The protection, creation and enhancement of habitats for wetland and aquatic species will improve diversity and improve water</a:t>
            </a:r>
            <a:br>
              <a:rPr lang="en-US" sz="1100" b="0" i="0" dirty="0">
                <a:solidFill>
                  <a:srgbClr val="000000"/>
                </a:solidFill>
                <a:effectLst/>
                <a:latin typeface="ArialMT"/>
              </a:rPr>
            </a:br>
            <a:r>
              <a:rPr lang="en-US" sz="1100" b="0" i="0" dirty="0">
                <a:solidFill>
                  <a:srgbClr val="000000"/>
                </a:solidFill>
                <a:effectLst/>
                <a:latin typeface="ArialMT"/>
              </a:rPr>
              <a:t>quality.</a:t>
            </a:r>
          </a:p>
          <a:p>
            <a:br>
              <a:rPr lang="en-US" sz="1100" b="0" i="0" dirty="0">
                <a:solidFill>
                  <a:srgbClr val="000000"/>
                </a:solidFill>
                <a:effectLst/>
                <a:latin typeface="ArialMT"/>
              </a:rPr>
            </a:br>
            <a:r>
              <a:rPr lang="en-US" sz="1100" b="0" i="0" dirty="0">
                <a:solidFill>
                  <a:srgbClr val="000000"/>
                </a:solidFill>
                <a:effectLst/>
                <a:latin typeface="ArialMT"/>
              </a:rPr>
              <a:t>Water Storage – Establish and promote modified reservoir operations and maintenance to provide the most efficient and reliable operation for water supply and flow, reduce sedimentation, purchase storage capacity.</a:t>
            </a:r>
          </a:p>
          <a:p>
            <a:br>
              <a:rPr lang="en-US" sz="1100" b="0" i="0" dirty="0">
                <a:solidFill>
                  <a:srgbClr val="000000"/>
                </a:solidFill>
                <a:effectLst/>
                <a:latin typeface="ArialMT"/>
              </a:rPr>
            </a:br>
            <a:r>
              <a:rPr lang="en-US" sz="1100" b="0" i="0" dirty="0">
                <a:solidFill>
                  <a:srgbClr val="000000"/>
                </a:solidFill>
                <a:effectLst/>
                <a:latin typeface="ArialMT"/>
              </a:rPr>
              <a:t>Restoration and Management – Establish a comprehensive ecosystem restoration program to encourage protection of aquatic and riparian ecosystems from nuisance species, channel modifications, sediments, contaminants, and dewatering. Encourage restoration and protection of wetlands that filter out contaminants and provide recharge for groundwater aquifers.</a:t>
            </a:r>
          </a:p>
          <a:p>
            <a:br>
              <a:rPr lang="en-US" sz="1100" b="0" i="0" dirty="0">
                <a:solidFill>
                  <a:srgbClr val="000000"/>
                </a:solidFill>
                <a:effectLst/>
                <a:latin typeface="ArialMT"/>
              </a:rPr>
            </a:br>
            <a:r>
              <a:rPr lang="en-US" sz="1100" b="0" i="0" dirty="0">
                <a:solidFill>
                  <a:srgbClr val="000000"/>
                </a:solidFill>
                <a:effectLst/>
                <a:latin typeface="ArialMT"/>
              </a:rPr>
              <a:t>Water Technology – Promote the development and use of technologies and informational programming related to water conservation technology and practices in agriculture, industry, and municipal uses.</a:t>
            </a:r>
            <a:r>
              <a:rPr lang="en-US" sz="1100" dirty="0"/>
              <a:t> </a:t>
            </a:r>
          </a:p>
          <a:p>
            <a:endParaRPr lang="en-US" sz="1100" dirty="0"/>
          </a:p>
          <a:p>
            <a:pPr marL="0" marR="0" algn="ctr">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rPr>
              <a:t>WATER</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Establish state matching funds to:</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Capture federal funds and other resources available for wetland and riparian area protection, including the use of conservation easements</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Restore stream connectivity and health by removing aging and hazardous dams, providing fish passage structures, and reconnecting stream channels with natural flood plains.</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Fund:</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Creation, protection, restoration, enhancement and maintenance of wetland and aquatic habitats</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Restoration and stabilization of altered and unstable stream channels, using natural and engineered solutions.</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Support of cost-effective and improved flood control measures, including managed forest riparian buffers, floodplain reconnection, and wetland development and restoration.</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rPr>
              <a:t>Provide financial incentives and/or technical assistance</a:t>
            </a:r>
            <a:r>
              <a:rPr lang="en-US" sz="1100" dirty="0">
                <a:effectLst/>
                <a:latin typeface="Calibri" panose="020F0502020204030204" pitchFamily="34" charset="0"/>
                <a:ea typeface="Calibri" panose="020F0502020204030204" pitchFamily="34" charset="0"/>
              </a:rPr>
              <a:t> </a:t>
            </a:r>
            <a:r>
              <a:rPr lang="en-US" sz="1100" b="1" dirty="0">
                <a:effectLst/>
                <a:latin typeface="Calibri" panose="020F0502020204030204" pitchFamily="34" charset="0"/>
                <a:ea typeface="Calibri" panose="020F0502020204030204" pitchFamily="34" charset="0"/>
              </a:rPr>
              <a:t>for:</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effectLst/>
                <a:latin typeface="Calibri" panose="020F0502020204030204" pitchFamily="34" charset="0"/>
                <a:ea typeface="Calibri" panose="020F0502020204030204" pitchFamily="34" charset="0"/>
              </a:rPr>
              <a:t>Watershed management planning and practice implementation in all regions of Kansas</a:t>
            </a: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Creation of the broad use of water and soil management practices that reduce agricultural water demand; improve range management, incentivize broad use of field borders, riparian buffers, reduced tillage, cover crops, and less water-intensive crops.</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Equitable water right retirement to reduce water demand in over-subscribed basins and groundwater areas; restore aquifer supplies, environmental stream flows, and wetlands.</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Widespread adoption of soil health practices that improve water-holding capacity and drought resilience in crop production.</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Improvement in groundwater and stream flows by advancing irrigation efficiency and crop technology.</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Utilize reservoir dredging</a:t>
            </a:r>
            <a:r>
              <a:rPr lang="en-US" sz="1100" dirty="0">
                <a:solidFill>
                  <a:srgbClr val="000000"/>
                </a:solidFill>
                <a:effectLst/>
                <a:latin typeface="Calibri" panose="020F0502020204030204" pitchFamily="34" charset="0"/>
                <a:ea typeface="Calibri" panose="020F0502020204030204" pitchFamily="34" charset="0"/>
              </a:rPr>
              <a:t> where it presents an economically and ecologically sound solution to lost storage capacity.</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Identify</a:t>
            </a:r>
            <a:r>
              <a:rPr lang="en-US" sz="1100" dirty="0">
                <a:solidFill>
                  <a:srgbClr val="000000"/>
                </a:solidFill>
                <a:effectLst/>
                <a:latin typeface="Calibri" panose="020F0502020204030204" pitchFamily="34" charset="0"/>
                <a:ea typeface="Calibri" panose="020F0502020204030204" pitchFamily="34" charset="0"/>
              </a:rPr>
              <a:t> </a:t>
            </a:r>
            <a:r>
              <a:rPr lang="en-US" sz="1100" b="1" dirty="0">
                <a:solidFill>
                  <a:srgbClr val="000000"/>
                </a:solidFill>
                <a:effectLst/>
                <a:latin typeface="Calibri" panose="020F0502020204030204" pitchFamily="34" charset="0"/>
                <a:ea typeface="Calibri" panose="020F0502020204030204" pitchFamily="34" charset="0"/>
              </a:rPr>
              <a:t>and create</a:t>
            </a:r>
            <a:r>
              <a:rPr lang="en-US" sz="1100" dirty="0">
                <a:solidFill>
                  <a:srgbClr val="000000"/>
                </a:solidFill>
                <a:effectLst/>
                <a:latin typeface="Calibri" panose="020F0502020204030204" pitchFamily="34" charset="0"/>
                <a:ea typeface="Calibri" panose="020F0502020204030204" pitchFamily="34" charset="0"/>
              </a:rPr>
              <a:t> uses and markets for lower quality water.</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Modify reservoir dam operations</a:t>
            </a:r>
            <a:r>
              <a:rPr lang="en-US" sz="1100" dirty="0">
                <a:solidFill>
                  <a:srgbClr val="000000"/>
                </a:solidFill>
                <a:effectLst/>
                <a:latin typeface="Calibri" panose="020F0502020204030204" pitchFamily="34" charset="0"/>
                <a:ea typeface="Calibri" panose="020F0502020204030204" pitchFamily="34" charset="0"/>
              </a:rPr>
              <a:t>, based on science and consensus of stakeholders, to reduce downstream erosion and provide for ecologically beneficial flows that support fish, wildlife, and aquatic recreation.</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Develop career pathways and technical education programs</a:t>
            </a:r>
            <a:r>
              <a:rPr lang="en-US" sz="1100" dirty="0">
                <a:solidFill>
                  <a:srgbClr val="000000"/>
                </a:solidFill>
                <a:effectLst/>
                <a:latin typeface="Calibri" panose="020F0502020204030204" pitchFamily="34" charset="0"/>
                <a:ea typeface="Calibri" panose="020F0502020204030204" pitchFamily="34" charset="0"/>
              </a:rPr>
              <a:t> to provide support for water conservation in agriculture and other realms.</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Support research </a:t>
            </a:r>
            <a:r>
              <a:rPr lang="en-US" sz="1100" dirty="0">
                <a:solidFill>
                  <a:srgbClr val="000000"/>
                </a:solidFill>
                <a:effectLst/>
                <a:latin typeface="Calibri" panose="020F0502020204030204" pitchFamily="34" charset="0"/>
                <a:ea typeface="Calibri" panose="020F0502020204030204" pitchFamily="34" charset="0"/>
              </a:rPr>
              <a:t>to improve groundwater and stream flows by advancing irrigation efficiency and crop technology.</a:t>
            </a:r>
            <a:endParaRPr lang="en-US" sz="1100" dirty="0">
              <a:effectLst/>
              <a:latin typeface="Calibri" panose="020F0502020204030204" pitchFamily="34" charset="0"/>
              <a:ea typeface="Calibri" panose="020F0502020204030204" pitchFamily="34" charset="0"/>
            </a:endParaRPr>
          </a:p>
          <a:p>
            <a:br>
              <a:rPr lang="en-US" dirty="0"/>
            </a:br>
            <a:endParaRPr lang="en-US" dirty="0"/>
          </a:p>
        </p:txBody>
      </p:sp>
      <p:sp>
        <p:nvSpPr>
          <p:cNvPr id="4" name="Slide Number Placeholder 3"/>
          <p:cNvSpPr>
            <a:spLocks noGrp="1"/>
          </p:cNvSpPr>
          <p:nvPr>
            <p:ph type="sldNum" sz="quarter" idx="5"/>
          </p:nvPr>
        </p:nvSpPr>
        <p:spPr/>
        <p:txBody>
          <a:bodyPr/>
          <a:lstStyle/>
          <a:p>
            <a:fld id="{6F7AF678-CE0A-4182-84F5-585A36222244}" type="slidenum">
              <a:rPr lang="en-US" smtClean="0"/>
              <a:t>7</a:t>
            </a:fld>
            <a:endParaRPr lang="en-US" dirty="0"/>
          </a:p>
        </p:txBody>
      </p:sp>
    </p:spTree>
    <p:extLst>
      <p:ext uri="{BB962C8B-B14F-4D97-AF65-F5344CB8AC3E}">
        <p14:creationId xmlns:p14="http://schemas.microsoft.com/office/powerpoint/2010/main" val="3221743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ctr">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rPr>
              <a:t>WORKING LANDS</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Provide state matching funds</a:t>
            </a:r>
            <a:r>
              <a:rPr lang="en-US" sz="1100" dirty="0">
                <a:solidFill>
                  <a:srgbClr val="000000"/>
                </a:solidFill>
                <a:effectLst/>
                <a:latin typeface="Calibri" panose="020F0502020204030204" pitchFamily="34" charset="0"/>
                <a:ea typeface="Calibri" panose="020F0502020204030204" pitchFamily="34" charset="0"/>
              </a:rPr>
              <a:t> necessary to capture federal and other resources available for grassland protection, including the use of conservation easements.</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Provide financial incentives and/or technical assistance for:</a:t>
            </a:r>
            <a:r>
              <a:rPr lang="en-US" sz="1100" dirty="0">
                <a:solidFill>
                  <a:srgbClr val="000000"/>
                </a:solidFill>
                <a:effectLst/>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Managing deciduous forests, including regenerating key cottonwood stands and monitoring for disease and problem insects.</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Broad use of prescribed fire that benefits grazing operations, ecosystem health, and water resources.</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Encouraging cropping systems to reduce soil erosion and promote soil health.</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Assisting landowners and operators in achieving optimal ecological and agricultural management of native grasslands and forests lands.</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Assisting landowners and managers in testing and implementing new farming and ranching practices that benefit both ecosystem health and economic well-being.</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Forest management in both rural and urban areas, including professional and layperson training.</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Ensuring that only non-invasive trees are used in shelterbelts and windbreaks.</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Develop robust markets</a:t>
            </a:r>
            <a:r>
              <a:rPr lang="en-US" sz="1100" dirty="0">
                <a:solidFill>
                  <a:srgbClr val="000000"/>
                </a:solidFill>
                <a:effectLst/>
                <a:latin typeface="Calibri" panose="020F0502020204030204" pitchFamily="34" charset="0"/>
                <a:ea typeface="Calibri" panose="020F0502020204030204" pitchFamily="34" charset="0"/>
              </a:rPr>
              <a:t> for soil carbon and other agriculture-dependent ecosystem services, as well as soil health and land management practices necessary to capture those markets.</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Fund</a:t>
            </a:r>
            <a:r>
              <a:rPr lang="en-US" sz="1100" dirty="0">
                <a:solidFill>
                  <a:srgbClr val="000000"/>
                </a:solidFill>
                <a:effectLst/>
                <a:latin typeface="Calibri" panose="020F0502020204030204" pitchFamily="34" charset="0"/>
                <a:ea typeface="Calibri" panose="020F0502020204030204" pitchFamily="34" charset="0"/>
              </a:rPr>
              <a:t> conservation easements for the protection of large, intact and connected areas of private native grasslands (including CRP tracts) and forests.</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Conduct research</a:t>
            </a:r>
            <a:r>
              <a:rPr lang="en-US" sz="1100" dirty="0">
                <a:solidFill>
                  <a:srgbClr val="000000"/>
                </a:solidFill>
                <a:effectLst/>
                <a:latin typeface="Calibri" panose="020F0502020204030204" pitchFamily="34" charset="0"/>
                <a:ea typeface="Calibri" panose="020F0502020204030204" pitchFamily="34" charset="0"/>
              </a:rPr>
              <a:t> necessary for a comprehensive exotic and invasive species management program, including assistance with prescribed fire, mechanical practices, and other techniques.</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Provide public education and information</a:t>
            </a:r>
            <a:r>
              <a:rPr lang="en-US" sz="1100" dirty="0">
                <a:solidFill>
                  <a:srgbClr val="000000"/>
                </a:solidFill>
                <a:effectLst/>
                <a:latin typeface="Calibri" panose="020F0502020204030204" pitchFamily="34" charset="0"/>
                <a:ea typeface="Calibri" panose="020F0502020204030204" pitchFamily="34" charset="0"/>
              </a:rPr>
              <a:t> regarding the impacts of ecosystem fragmentation, woody plant invasion, ill-sited energy development, and other land uses.</a:t>
            </a:r>
            <a:endParaRPr lang="en-US" sz="11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F7AF678-CE0A-4182-84F5-585A36222244}" type="slidenum">
              <a:rPr lang="en-US" smtClean="0"/>
              <a:t>8</a:t>
            </a:fld>
            <a:endParaRPr lang="en-US" dirty="0"/>
          </a:p>
        </p:txBody>
      </p:sp>
    </p:spTree>
    <p:extLst>
      <p:ext uri="{BB962C8B-B14F-4D97-AF65-F5344CB8AC3E}">
        <p14:creationId xmlns:p14="http://schemas.microsoft.com/office/powerpoint/2010/main" val="2236094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ctr">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rPr>
              <a:t>WAY OF LIFE</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Provide financial incentives and/or technical assistance for:</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Encouraging landowners to provide access for outdoor recreation including opportunities to help landowners in low-income regions of Kansas. </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Local, county, and state recreational facilities development, operations, and maintenance in order to promote exposure to and conservation of natural areas.</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Expanding and enhancing the Kansas stream access program.</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rPr>
              <a:t>Support the creation of:</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Civic groups dedicated to improving inclusion in outdoor rec</a:t>
            </a:r>
            <a:r>
              <a:rPr lang="en-US" sz="1100" dirty="0">
                <a:effectLst/>
                <a:latin typeface="Calibri" panose="020F0502020204030204" pitchFamily="34" charset="0"/>
                <a:ea typeface="Calibri" panose="020F0502020204030204" pitchFamily="34" charset="0"/>
              </a:rPr>
              <a:t>reation </a:t>
            </a:r>
            <a:r>
              <a:rPr lang="en-US" sz="1100" dirty="0">
                <a:solidFill>
                  <a:srgbClr val="000000"/>
                </a:solidFill>
                <a:effectLst/>
                <a:latin typeface="Calibri" panose="020F0502020204030204" pitchFamily="34" charset="0"/>
                <a:ea typeface="Calibri" panose="020F0502020204030204" pitchFamily="34" charset="0"/>
              </a:rPr>
              <a:t>education and natural </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Urban and rural trail systems that can be used for recreation and to improve human health.</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Nature-contact spaces and opportunities for urban, suburban and rural children.</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Statewide approach providing safe and accessible outdoor recreational opportunities for all Kansas communities, including access to natural areas, through the Statewide Comprehensive Outdoor Recreation Plan (SCORP).</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Education programs for students to learn the values of conservation and gain appreciation for outdoor recreation in alignment with the Kansas Green Schools Program.</a:t>
            </a:r>
            <a:endParaRPr lang="en-US" sz="11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Clr>
                <a:srgbClr val="000000"/>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rPr>
              <a:t>A state youth conservation corps or similar natural-resource-oriented jobs program</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Support underrepresented groups</a:t>
            </a:r>
            <a:r>
              <a:rPr lang="en-US" sz="1100" dirty="0">
                <a:solidFill>
                  <a:srgbClr val="000000"/>
                </a:solidFill>
                <a:effectLst/>
                <a:latin typeface="Calibri" panose="020F0502020204030204" pitchFamily="34" charset="0"/>
                <a:ea typeface="Calibri" panose="020F0502020204030204" pitchFamily="34" charset="0"/>
              </a:rPr>
              <a:t> engaging with outdoor recreation. </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Update and maintain</a:t>
            </a:r>
            <a:r>
              <a:rPr lang="en-US" sz="1100" dirty="0">
                <a:solidFill>
                  <a:srgbClr val="000000"/>
                </a:solidFill>
                <a:effectLst/>
                <a:latin typeface="Calibri" panose="020F0502020204030204" pitchFamily="34" charset="0"/>
                <a:ea typeface="Calibri" panose="020F0502020204030204" pitchFamily="34" charset="0"/>
              </a:rPr>
              <a:t> Kansas’ recreational lands and facilities data base.</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Aid parents</a:t>
            </a:r>
            <a:r>
              <a:rPr lang="en-US" sz="1100" dirty="0">
                <a:solidFill>
                  <a:srgbClr val="000000"/>
                </a:solidFill>
                <a:effectLst/>
                <a:latin typeface="Calibri" panose="020F0502020204030204" pitchFamily="34" charset="0"/>
                <a:ea typeface="Calibri" panose="020F0502020204030204" pitchFamily="34" charset="0"/>
              </a:rPr>
              <a:t> in feeling safe and confident in exploring natural areas with their children.  </a:t>
            </a:r>
            <a:endParaRPr lang="en-US" sz="11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F7AF678-CE0A-4182-84F5-585A36222244}" type="slidenum">
              <a:rPr lang="en-US" smtClean="0"/>
              <a:t>9</a:t>
            </a:fld>
            <a:endParaRPr lang="en-US" dirty="0"/>
          </a:p>
        </p:txBody>
      </p:sp>
    </p:spTree>
    <p:extLst>
      <p:ext uri="{BB962C8B-B14F-4D97-AF65-F5344CB8AC3E}">
        <p14:creationId xmlns:p14="http://schemas.microsoft.com/office/powerpoint/2010/main" val="2455993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DBA1E-02B4-75A8-C181-7A159F0965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395E21-BE17-A067-D603-7ED06BDFB7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3AB26D-C66C-0117-0990-D786FD95E98B}"/>
              </a:ext>
            </a:extLst>
          </p:cNvPr>
          <p:cNvSpPr>
            <a:spLocks noGrp="1"/>
          </p:cNvSpPr>
          <p:nvPr>
            <p:ph type="dt" sz="half" idx="10"/>
          </p:nvPr>
        </p:nvSpPr>
        <p:spPr/>
        <p:txBody>
          <a:bodyPr/>
          <a:lstStyle/>
          <a:p>
            <a:fld id="{DD9F5EAE-FD26-41DE-B0AF-CA6C142A9A07}" type="datetimeFigureOut">
              <a:rPr lang="en-US" smtClean="0"/>
              <a:t>2/1/2023</a:t>
            </a:fld>
            <a:endParaRPr lang="en-US" dirty="0"/>
          </a:p>
        </p:txBody>
      </p:sp>
      <p:sp>
        <p:nvSpPr>
          <p:cNvPr id="5" name="Footer Placeholder 4">
            <a:extLst>
              <a:ext uri="{FF2B5EF4-FFF2-40B4-BE49-F238E27FC236}">
                <a16:creationId xmlns:a16="http://schemas.microsoft.com/office/drawing/2014/main" id="{3211D052-7C56-CFB7-7F0F-9BD2F540A91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7A733D3-2014-7FE1-84F5-2C0D802A69A6}"/>
              </a:ext>
            </a:extLst>
          </p:cNvPr>
          <p:cNvSpPr>
            <a:spLocks noGrp="1"/>
          </p:cNvSpPr>
          <p:nvPr>
            <p:ph type="sldNum" sz="quarter" idx="12"/>
          </p:nvPr>
        </p:nvSpPr>
        <p:spPr/>
        <p:txBody>
          <a:bodyPr/>
          <a:lstStyle/>
          <a:p>
            <a:fld id="{B122A22E-A0B1-426C-AA8B-6A1730F7421C}" type="slidenum">
              <a:rPr lang="en-US" smtClean="0"/>
              <a:t>‹#›</a:t>
            </a:fld>
            <a:endParaRPr lang="en-US" dirty="0"/>
          </a:p>
        </p:txBody>
      </p:sp>
    </p:spTree>
    <p:extLst>
      <p:ext uri="{BB962C8B-B14F-4D97-AF65-F5344CB8AC3E}">
        <p14:creationId xmlns:p14="http://schemas.microsoft.com/office/powerpoint/2010/main" val="314876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A5F9F-9DD5-0EB0-D76F-567AA07ED4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543EF2-0F0D-27D3-0705-6F4AEF7E2F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86CFCD-5499-C8CC-EB50-99B99B149144}"/>
              </a:ext>
            </a:extLst>
          </p:cNvPr>
          <p:cNvSpPr>
            <a:spLocks noGrp="1"/>
          </p:cNvSpPr>
          <p:nvPr>
            <p:ph type="dt" sz="half" idx="10"/>
          </p:nvPr>
        </p:nvSpPr>
        <p:spPr/>
        <p:txBody>
          <a:bodyPr/>
          <a:lstStyle/>
          <a:p>
            <a:fld id="{DD9F5EAE-FD26-41DE-B0AF-CA6C142A9A07}" type="datetimeFigureOut">
              <a:rPr lang="en-US" smtClean="0"/>
              <a:t>2/1/2023</a:t>
            </a:fld>
            <a:endParaRPr lang="en-US" dirty="0"/>
          </a:p>
        </p:txBody>
      </p:sp>
      <p:sp>
        <p:nvSpPr>
          <p:cNvPr id="5" name="Footer Placeholder 4">
            <a:extLst>
              <a:ext uri="{FF2B5EF4-FFF2-40B4-BE49-F238E27FC236}">
                <a16:creationId xmlns:a16="http://schemas.microsoft.com/office/drawing/2014/main" id="{5426362A-690A-6BC2-BB13-83248C294D4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EA1D46C-E276-B8EA-9F27-332F94EC4F30}"/>
              </a:ext>
            </a:extLst>
          </p:cNvPr>
          <p:cNvSpPr>
            <a:spLocks noGrp="1"/>
          </p:cNvSpPr>
          <p:nvPr>
            <p:ph type="sldNum" sz="quarter" idx="12"/>
          </p:nvPr>
        </p:nvSpPr>
        <p:spPr/>
        <p:txBody>
          <a:bodyPr/>
          <a:lstStyle/>
          <a:p>
            <a:fld id="{B122A22E-A0B1-426C-AA8B-6A1730F7421C}" type="slidenum">
              <a:rPr lang="en-US" smtClean="0"/>
              <a:t>‹#›</a:t>
            </a:fld>
            <a:endParaRPr lang="en-US" dirty="0"/>
          </a:p>
        </p:txBody>
      </p:sp>
    </p:spTree>
    <p:extLst>
      <p:ext uri="{BB962C8B-B14F-4D97-AF65-F5344CB8AC3E}">
        <p14:creationId xmlns:p14="http://schemas.microsoft.com/office/powerpoint/2010/main" val="137093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C97AB7-B229-C267-2E4D-EB984C4E41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A22A6B-DB98-53BD-2057-B0547972F6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BB4147-95C7-1CF0-AF10-F0D28453B7EE}"/>
              </a:ext>
            </a:extLst>
          </p:cNvPr>
          <p:cNvSpPr>
            <a:spLocks noGrp="1"/>
          </p:cNvSpPr>
          <p:nvPr>
            <p:ph type="dt" sz="half" idx="10"/>
          </p:nvPr>
        </p:nvSpPr>
        <p:spPr/>
        <p:txBody>
          <a:bodyPr/>
          <a:lstStyle/>
          <a:p>
            <a:fld id="{DD9F5EAE-FD26-41DE-B0AF-CA6C142A9A07}" type="datetimeFigureOut">
              <a:rPr lang="en-US" smtClean="0"/>
              <a:t>2/1/2023</a:t>
            </a:fld>
            <a:endParaRPr lang="en-US" dirty="0"/>
          </a:p>
        </p:txBody>
      </p:sp>
      <p:sp>
        <p:nvSpPr>
          <p:cNvPr id="5" name="Footer Placeholder 4">
            <a:extLst>
              <a:ext uri="{FF2B5EF4-FFF2-40B4-BE49-F238E27FC236}">
                <a16:creationId xmlns:a16="http://schemas.microsoft.com/office/drawing/2014/main" id="{CEB3208A-6F82-C51B-745C-95C70E19A2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1ECF10-8C8C-CC31-E657-71D9E3D60D9A}"/>
              </a:ext>
            </a:extLst>
          </p:cNvPr>
          <p:cNvSpPr>
            <a:spLocks noGrp="1"/>
          </p:cNvSpPr>
          <p:nvPr>
            <p:ph type="sldNum" sz="quarter" idx="12"/>
          </p:nvPr>
        </p:nvSpPr>
        <p:spPr/>
        <p:txBody>
          <a:bodyPr/>
          <a:lstStyle/>
          <a:p>
            <a:fld id="{B122A22E-A0B1-426C-AA8B-6A1730F7421C}" type="slidenum">
              <a:rPr lang="en-US" smtClean="0"/>
              <a:t>‹#›</a:t>
            </a:fld>
            <a:endParaRPr lang="en-US" dirty="0"/>
          </a:p>
        </p:txBody>
      </p:sp>
    </p:spTree>
    <p:extLst>
      <p:ext uri="{BB962C8B-B14F-4D97-AF65-F5344CB8AC3E}">
        <p14:creationId xmlns:p14="http://schemas.microsoft.com/office/powerpoint/2010/main" val="3349240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CD5B6-5FCB-D265-D58E-EAD73A0E86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FABA3A-0638-06BA-E3B4-02C59BE48A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EC6513-66FC-37A3-BF50-997A3793B051}"/>
              </a:ext>
            </a:extLst>
          </p:cNvPr>
          <p:cNvSpPr>
            <a:spLocks noGrp="1"/>
          </p:cNvSpPr>
          <p:nvPr>
            <p:ph type="dt" sz="half" idx="10"/>
          </p:nvPr>
        </p:nvSpPr>
        <p:spPr/>
        <p:txBody>
          <a:bodyPr/>
          <a:lstStyle/>
          <a:p>
            <a:fld id="{DD9F5EAE-FD26-41DE-B0AF-CA6C142A9A07}" type="datetimeFigureOut">
              <a:rPr lang="en-US" smtClean="0"/>
              <a:t>2/1/2023</a:t>
            </a:fld>
            <a:endParaRPr lang="en-US" dirty="0"/>
          </a:p>
        </p:txBody>
      </p:sp>
      <p:sp>
        <p:nvSpPr>
          <p:cNvPr id="5" name="Footer Placeholder 4">
            <a:extLst>
              <a:ext uri="{FF2B5EF4-FFF2-40B4-BE49-F238E27FC236}">
                <a16:creationId xmlns:a16="http://schemas.microsoft.com/office/drawing/2014/main" id="{8B6A0762-6DC0-18E3-463B-83E4BCD755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4B673C-3C62-8F8A-7C3F-44FEB2EE34BA}"/>
              </a:ext>
            </a:extLst>
          </p:cNvPr>
          <p:cNvSpPr>
            <a:spLocks noGrp="1"/>
          </p:cNvSpPr>
          <p:nvPr>
            <p:ph type="sldNum" sz="quarter" idx="12"/>
          </p:nvPr>
        </p:nvSpPr>
        <p:spPr/>
        <p:txBody>
          <a:bodyPr/>
          <a:lstStyle/>
          <a:p>
            <a:fld id="{B122A22E-A0B1-426C-AA8B-6A1730F7421C}" type="slidenum">
              <a:rPr lang="en-US" smtClean="0"/>
              <a:t>‹#›</a:t>
            </a:fld>
            <a:endParaRPr lang="en-US" dirty="0"/>
          </a:p>
        </p:txBody>
      </p:sp>
    </p:spTree>
    <p:extLst>
      <p:ext uri="{BB962C8B-B14F-4D97-AF65-F5344CB8AC3E}">
        <p14:creationId xmlns:p14="http://schemas.microsoft.com/office/powerpoint/2010/main" val="18537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AC6A-2E43-C3E0-61D8-67018A8790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9576EA-3655-43B8-7C33-8D30E131E8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3EE475-08C5-3C13-EB19-6E9671E37962}"/>
              </a:ext>
            </a:extLst>
          </p:cNvPr>
          <p:cNvSpPr>
            <a:spLocks noGrp="1"/>
          </p:cNvSpPr>
          <p:nvPr>
            <p:ph type="dt" sz="half" idx="10"/>
          </p:nvPr>
        </p:nvSpPr>
        <p:spPr/>
        <p:txBody>
          <a:bodyPr/>
          <a:lstStyle/>
          <a:p>
            <a:fld id="{DD9F5EAE-FD26-41DE-B0AF-CA6C142A9A07}" type="datetimeFigureOut">
              <a:rPr lang="en-US" smtClean="0"/>
              <a:t>2/1/2023</a:t>
            </a:fld>
            <a:endParaRPr lang="en-US" dirty="0"/>
          </a:p>
        </p:txBody>
      </p:sp>
      <p:sp>
        <p:nvSpPr>
          <p:cNvPr id="5" name="Footer Placeholder 4">
            <a:extLst>
              <a:ext uri="{FF2B5EF4-FFF2-40B4-BE49-F238E27FC236}">
                <a16:creationId xmlns:a16="http://schemas.microsoft.com/office/drawing/2014/main" id="{CD9F4ED3-F07D-07F3-1FEA-DC0C57CAC06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FE8C66-087F-DAB8-DAA1-79A780390C15}"/>
              </a:ext>
            </a:extLst>
          </p:cNvPr>
          <p:cNvSpPr>
            <a:spLocks noGrp="1"/>
          </p:cNvSpPr>
          <p:nvPr>
            <p:ph type="sldNum" sz="quarter" idx="12"/>
          </p:nvPr>
        </p:nvSpPr>
        <p:spPr/>
        <p:txBody>
          <a:bodyPr/>
          <a:lstStyle/>
          <a:p>
            <a:fld id="{B122A22E-A0B1-426C-AA8B-6A1730F7421C}" type="slidenum">
              <a:rPr lang="en-US" smtClean="0"/>
              <a:t>‹#›</a:t>
            </a:fld>
            <a:endParaRPr lang="en-US" dirty="0"/>
          </a:p>
        </p:txBody>
      </p:sp>
    </p:spTree>
    <p:extLst>
      <p:ext uri="{BB962C8B-B14F-4D97-AF65-F5344CB8AC3E}">
        <p14:creationId xmlns:p14="http://schemas.microsoft.com/office/powerpoint/2010/main" val="1075658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E2090-D076-1A6E-AC40-F68ECA089A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91E059-7F55-EF33-8366-26871319D9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1E254D-75F5-F5A3-7053-FC8714E2C1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8F20A6-24A4-B445-8FA7-32A9BAABF2F2}"/>
              </a:ext>
            </a:extLst>
          </p:cNvPr>
          <p:cNvSpPr>
            <a:spLocks noGrp="1"/>
          </p:cNvSpPr>
          <p:nvPr>
            <p:ph type="dt" sz="half" idx="10"/>
          </p:nvPr>
        </p:nvSpPr>
        <p:spPr/>
        <p:txBody>
          <a:bodyPr/>
          <a:lstStyle/>
          <a:p>
            <a:fld id="{DD9F5EAE-FD26-41DE-B0AF-CA6C142A9A07}" type="datetimeFigureOut">
              <a:rPr lang="en-US" smtClean="0"/>
              <a:t>2/1/2023</a:t>
            </a:fld>
            <a:endParaRPr lang="en-US" dirty="0"/>
          </a:p>
        </p:txBody>
      </p:sp>
      <p:sp>
        <p:nvSpPr>
          <p:cNvPr id="6" name="Footer Placeholder 5">
            <a:extLst>
              <a:ext uri="{FF2B5EF4-FFF2-40B4-BE49-F238E27FC236}">
                <a16:creationId xmlns:a16="http://schemas.microsoft.com/office/drawing/2014/main" id="{077D288B-E2D7-BC59-BA54-589C84DBA5A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5BB36C-ED04-5B7B-DBBD-74F87FE2DF37}"/>
              </a:ext>
            </a:extLst>
          </p:cNvPr>
          <p:cNvSpPr>
            <a:spLocks noGrp="1"/>
          </p:cNvSpPr>
          <p:nvPr>
            <p:ph type="sldNum" sz="quarter" idx="12"/>
          </p:nvPr>
        </p:nvSpPr>
        <p:spPr/>
        <p:txBody>
          <a:bodyPr/>
          <a:lstStyle/>
          <a:p>
            <a:fld id="{B122A22E-A0B1-426C-AA8B-6A1730F7421C}" type="slidenum">
              <a:rPr lang="en-US" smtClean="0"/>
              <a:t>‹#›</a:t>
            </a:fld>
            <a:endParaRPr lang="en-US" dirty="0"/>
          </a:p>
        </p:txBody>
      </p:sp>
    </p:spTree>
    <p:extLst>
      <p:ext uri="{BB962C8B-B14F-4D97-AF65-F5344CB8AC3E}">
        <p14:creationId xmlns:p14="http://schemas.microsoft.com/office/powerpoint/2010/main" val="2335744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2683C-B205-B606-AD63-587AB58139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1DC05D-32B7-8770-9F18-466E1BD3B6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0CB8D4-FDCE-72D6-E214-BB6F94E806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ABE806-F6B7-3363-7112-60224F3180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988E36-D6CA-F5DC-0078-10B94C0E06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7932DC-F1A8-072A-CDE2-53A6D4FB0DB7}"/>
              </a:ext>
            </a:extLst>
          </p:cNvPr>
          <p:cNvSpPr>
            <a:spLocks noGrp="1"/>
          </p:cNvSpPr>
          <p:nvPr>
            <p:ph type="dt" sz="half" idx="10"/>
          </p:nvPr>
        </p:nvSpPr>
        <p:spPr/>
        <p:txBody>
          <a:bodyPr/>
          <a:lstStyle/>
          <a:p>
            <a:fld id="{DD9F5EAE-FD26-41DE-B0AF-CA6C142A9A07}" type="datetimeFigureOut">
              <a:rPr lang="en-US" smtClean="0"/>
              <a:t>2/1/2023</a:t>
            </a:fld>
            <a:endParaRPr lang="en-US" dirty="0"/>
          </a:p>
        </p:txBody>
      </p:sp>
      <p:sp>
        <p:nvSpPr>
          <p:cNvPr id="8" name="Footer Placeholder 7">
            <a:extLst>
              <a:ext uri="{FF2B5EF4-FFF2-40B4-BE49-F238E27FC236}">
                <a16:creationId xmlns:a16="http://schemas.microsoft.com/office/drawing/2014/main" id="{F2EAF75D-170A-B1BD-7662-F1991D8B02F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474F6A3-EE6A-A2D7-33D5-7E70F5D7BC1B}"/>
              </a:ext>
            </a:extLst>
          </p:cNvPr>
          <p:cNvSpPr>
            <a:spLocks noGrp="1"/>
          </p:cNvSpPr>
          <p:nvPr>
            <p:ph type="sldNum" sz="quarter" idx="12"/>
          </p:nvPr>
        </p:nvSpPr>
        <p:spPr/>
        <p:txBody>
          <a:bodyPr/>
          <a:lstStyle/>
          <a:p>
            <a:fld id="{B122A22E-A0B1-426C-AA8B-6A1730F7421C}" type="slidenum">
              <a:rPr lang="en-US" smtClean="0"/>
              <a:t>‹#›</a:t>
            </a:fld>
            <a:endParaRPr lang="en-US" dirty="0"/>
          </a:p>
        </p:txBody>
      </p:sp>
    </p:spTree>
    <p:extLst>
      <p:ext uri="{BB962C8B-B14F-4D97-AF65-F5344CB8AC3E}">
        <p14:creationId xmlns:p14="http://schemas.microsoft.com/office/powerpoint/2010/main" val="3928426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32D5F-9CED-42EF-E9F6-8A74E5C928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74AA71-0935-76C3-1957-5611B6C01F28}"/>
              </a:ext>
            </a:extLst>
          </p:cNvPr>
          <p:cNvSpPr>
            <a:spLocks noGrp="1"/>
          </p:cNvSpPr>
          <p:nvPr>
            <p:ph type="dt" sz="half" idx="10"/>
          </p:nvPr>
        </p:nvSpPr>
        <p:spPr/>
        <p:txBody>
          <a:bodyPr/>
          <a:lstStyle/>
          <a:p>
            <a:fld id="{DD9F5EAE-FD26-41DE-B0AF-CA6C142A9A07}" type="datetimeFigureOut">
              <a:rPr lang="en-US" smtClean="0"/>
              <a:t>2/1/2023</a:t>
            </a:fld>
            <a:endParaRPr lang="en-US" dirty="0"/>
          </a:p>
        </p:txBody>
      </p:sp>
      <p:sp>
        <p:nvSpPr>
          <p:cNvPr id="4" name="Footer Placeholder 3">
            <a:extLst>
              <a:ext uri="{FF2B5EF4-FFF2-40B4-BE49-F238E27FC236}">
                <a16:creationId xmlns:a16="http://schemas.microsoft.com/office/drawing/2014/main" id="{C8385516-3D90-1EA8-E572-E6FC396EEDC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7E231EF-8742-B106-8AAD-AF72C5F2C351}"/>
              </a:ext>
            </a:extLst>
          </p:cNvPr>
          <p:cNvSpPr>
            <a:spLocks noGrp="1"/>
          </p:cNvSpPr>
          <p:nvPr>
            <p:ph type="sldNum" sz="quarter" idx="12"/>
          </p:nvPr>
        </p:nvSpPr>
        <p:spPr/>
        <p:txBody>
          <a:bodyPr/>
          <a:lstStyle/>
          <a:p>
            <a:fld id="{B122A22E-A0B1-426C-AA8B-6A1730F7421C}" type="slidenum">
              <a:rPr lang="en-US" smtClean="0"/>
              <a:t>‹#›</a:t>
            </a:fld>
            <a:endParaRPr lang="en-US" dirty="0"/>
          </a:p>
        </p:txBody>
      </p:sp>
    </p:spTree>
    <p:extLst>
      <p:ext uri="{BB962C8B-B14F-4D97-AF65-F5344CB8AC3E}">
        <p14:creationId xmlns:p14="http://schemas.microsoft.com/office/powerpoint/2010/main" val="130640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CBF96D-A66C-6131-2284-685A2B65999F}"/>
              </a:ext>
            </a:extLst>
          </p:cNvPr>
          <p:cNvSpPr>
            <a:spLocks noGrp="1"/>
          </p:cNvSpPr>
          <p:nvPr>
            <p:ph type="dt" sz="half" idx="10"/>
          </p:nvPr>
        </p:nvSpPr>
        <p:spPr/>
        <p:txBody>
          <a:bodyPr/>
          <a:lstStyle/>
          <a:p>
            <a:fld id="{DD9F5EAE-FD26-41DE-B0AF-CA6C142A9A07}" type="datetimeFigureOut">
              <a:rPr lang="en-US" smtClean="0"/>
              <a:t>2/1/2023</a:t>
            </a:fld>
            <a:endParaRPr lang="en-US" dirty="0"/>
          </a:p>
        </p:txBody>
      </p:sp>
      <p:sp>
        <p:nvSpPr>
          <p:cNvPr id="3" name="Footer Placeholder 2">
            <a:extLst>
              <a:ext uri="{FF2B5EF4-FFF2-40B4-BE49-F238E27FC236}">
                <a16:creationId xmlns:a16="http://schemas.microsoft.com/office/drawing/2014/main" id="{F32D7DC0-1B74-A4E2-194F-7BF6A89FB91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8B6A128-66D2-703E-5FA1-02843AB16CEE}"/>
              </a:ext>
            </a:extLst>
          </p:cNvPr>
          <p:cNvSpPr>
            <a:spLocks noGrp="1"/>
          </p:cNvSpPr>
          <p:nvPr>
            <p:ph type="sldNum" sz="quarter" idx="12"/>
          </p:nvPr>
        </p:nvSpPr>
        <p:spPr/>
        <p:txBody>
          <a:bodyPr/>
          <a:lstStyle/>
          <a:p>
            <a:fld id="{B122A22E-A0B1-426C-AA8B-6A1730F7421C}" type="slidenum">
              <a:rPr lang="en-US" smtClean="0"/>
              <a:t>‹#›</a:t>
            </a:fld>
            <a:endParaRPr lang="en-US" dirty="0"/>
          </a:p>
        </p:txBody>
      </p:sp>
    </p:spTree>
    <p:extLst>
      <p:ext uri="{BB962C8B-B14F-4D97-AF65-F5344CB8AC3E}">
        <p14:creationId xmlns:p14="http://schemas.microsoft.com/office/powerpoint/2010/main" val="2566422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B2FB9-FF50-6744-45E7-8E646FCFD3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454C47-C740-A22E-69AD-0F2D6E1A94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7F6B5A-F546-4C1F-AC3E-6E5BE26A59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328060-8CDE-9322-AF88-C4476E78AB0A}"/>
              </a:ext>
            </a:extLst>
          </p:cNvPr>
          <p:cNvSpPr>
            <a:spLocks noGrp="1"/>
          </p:cNvSpPr>
          <p:nvPr>
            <p:ph type="dt" sz="half" idx="10"/>
          </p:nvPr>
        </p:nvSpPr>
        <p:spPr/>
        <p:txBody>
          <a:bodyPr/>
          <a:lstStyle/>
          <a:p>
            <a:fld id="{DD9F5EAE-FD26-41DE-B0AF-CA6C142A9A07}" type="datetimeFigureOut">
              <a:rPr lang="en-US" smtClean="0"/>
              <a:t>2/1/2023</a:t>
            </a:fld>
            <a:endParaRPr lang="en-US" dirty="0"/>
          </a:p>
        </p:txBody>
      </p:sp>
      <p:sp>
        <p:nvSpPr>
          <p:cNvPr id="6" name="Footer Placeholder 5">
            <a:extLst>
              <a:ext uri="{FF2B5EF4-FFF2-40B4-BE49-F238E27FC236}">
                <a16:creationId xmlns:a16="http://schemas.microsoft.com/office/drawing/2014/main" id="{ED85D455-311E-A723-19E6-FD9EEEF7A5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4455F5-E491-57C2-C15D-46BEB59EB85F}"/>
              </a:ext>
            </a:extLst>
          </p:cNvPr>
          <p:cNvSpPr>
            <a:spLocks noGrp="1"/>
          </p:cNvSpPr>
          <p:nvPr>
            <p:ph type="sldNum" sz="quarter" idx="12"/>
          </p:nvPr>
        </p:nvSpPr>
        <p:spPr/>
        <p:txBody>
          <a:bodyPr/>
          <a:lstStyle/>
          <a:p>
            <a:fld id="{B122A22E-A0B1-426C-AA8B-6A1730F7421C}" type="slidenum">
              <a:rPr lang="en-US" smtClean="0"/>
              <a:t>‹#›</a:t>
            </a:fld>
            <a:endParaRPr lang="en-US" dirty="0"/>
          </a:p>
        </p:txBody>
      </p:sp>
    </p:spTree>
    <p:extLst>
      <p:ext uri="{BB962C8B-B14F-4D97-AF65-F5344CB8AC3E}">
        <p14:creationId xmlns:p14="http://schemas.microsoft.com/office/powerpoint/2010/main" val="2151241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E93BA-3043-0042-EF21-343274D7F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897F1B-A030-914A-B43F-76480795F5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D7A02C2-1676-AE29-DE57-63CCB3347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FDA498-94B5-DD05-2A27-503A0DAE942A}"/>
              </a:ext>
            </a:extLst>
          </p:cNvPr>
          <p:cNvSpPr>
            <a:spLocks noGrp="1"/>
          </p:cNvSpPr>
          <p:nvPr>
            <p:ph type="dt" sz="half" idx="10"/>
          </p:nvPr>
        </p:nvSpPr>
        <p:spPr/>
        <p:txBody>
          <a:bodyPr/>
          <a:lstStyle/>
          <a:p>
            <a:fld id="{DD9F5EAE-FD26-41DE-B0AF-CA6C142A9A07}" type="datetimeFigureOut">
              <a:rPr lang="en-US" smtClean="0"/>
              <a:t>2/1/2023</a:t>
            </a:fld>
            <a:endParaRPr lang="en-US" dirty="0"/>
          </a:p>
        </p:txBody>
      </p:sp>
      <p:sp>
        <p:nvSpPr>
          <p:cNvPr id="6" name="Footer Placeholder 5">
            <a:extLst>
              <a:ext uri="{FF2B5EF4-FFF2-40B4-BE49-F238E27FC236}">
                <a16:creationId xmlns:a16="http://schemas.microsoft.com/office/drawing/2014/main" id="{333B4D05-22EC-D3F6-773B-28DE58DC319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13C1804-F247-20A4-BEDA-E594147CF536}"/>
              </a:ext>
            </a:extLst>
          </p:cNvPr>
          <p:cNvSpPr>
            <a:spLocks noGrp="1"/>
          </p:cNvSpPr>
          <p:nvPr>
            <p:ph type="sldNum" sz="quarter" idx="12"/>
          </p:nvPr>
        </p:nvSpPr>
        <p:spPr/>
        <p:txBody>
          <a:bodyPr/>
          <a:lstStyle/>
          <a:p>
            <a:fld id="{B122A22E-A0B1-426C-AA8B-6A1730F7421C}" type="slidenum">
              <a:rPr lang="en-US" smtClean="0"/>
              <a:t>‹#›</a:t>
            </a:fld>
            <a:endParaRPr lang="en-US" dirty="0"/>
          </a:p>
        </p:txBody>
      </p:sp>
    </p:spTree>
    <p:extLst>
      <p:ext uri="{BB962C8B-B14F-4D97-AF65-F5344CB8AC3E}">
        <p14:creationId xmlns:p14="http://schemas.microsoft.com/office/powerpoint/2010/main" val="368804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F5591-FD79-CCC9-958C-781638070F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E8468E-2A62-4351-3918-4325E9CF22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736C44-87BB-F707-F738-EA40381AEF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9F5EAE-FD26-41DE-B0AF-CA6C142A9A07}" type="datetimeFigureOut">
              <a:rPr lang="en-US" smtClean="0"/>
              <a:t>2/1/2023</a:t>
            </a:fld>
            <a:endParaRPr lang="en-US" dirty="0"/>
          </a:p>
        </p:txBody>
      </p:sp>
      <p:sp>
        <p:nvSpPr>
          <p:cNvPr id="5" name="Footer Placeholder 4">
            <a:extLst>
              <a:ext uri="{FF2B5EF4-FFF2-40B4-BE49-F238E27FC236}">
                <a16:creationId xmlns:a16="http://schemas.microsoft.com/office/drawing/2014/main" id="{1CB53893-0174-CFDD-3419-527CB7C59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3B1F017-287E-6291-D719-6FFB307068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2A22E-A0B1-426C-AA8B-6A1730F7421C}" type="slidenum">
              <a:rPr lang="en-US" smtClean="0"/>
              <a:t>‹#›</a:t>
            </a:fld>
            <a:endParaRPr lang="en-US" dirty="0"/>
          </a:p>
        </p:txBody>
      </p:sp>
    </p:spTree>
    <p:extLst>
      <p:ext uri="{BB962C8B-B14F-4D97-AF65-F5344CB8AC3E}">
        <p14:creationId xmlns:p14="http://schemas.microsoft.com/office/powerpoint/2010/main" val="9119198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79356EEE-E171-A21F-8262-ECF9F9C26F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6618" y="-940980"/>
            <a:ext cx="6858000" cy="6858000"/>
          </a:xfrm>
          <a:prstGeom prst="rect">
            <a:avLst/>
          </a:prstGeom>
        </p:spPr>
      </p:pic>
      <p:sp>
        <p:nvSpPr>
          <p:cNvPr id="6" name="TextBox 5">
            <a:extLst>
              <a:ext uri="{FF2B5EF4-FFF2-40B4-BE49-F238E27FC236}">
                <a16:creationId xmlns:a16="http://schemas.microsoft.com/office/drawing/2014/main" id="{82508ABF-3651-A21C-962A-10A720CFDD16}"/>
              </a:ext>
            </a:extLst>
          </p:cNvPr>
          <p:cNvSpPr txBox="1"/>
          <p:nvPr/>
        </p:nvSpPr>
        <p:spPr>
          <a:xfrm>
            <a:off x="723014" y="4098898"/>
            <a:ext cx="10845209" cy="1846659"/>
          </a:xfrm>
          <a:prstGeom prst="rect">
            <a:avLst/>
          </a:prstGeom>
          <a:noFill/>
        </p:spPr>
        <p:txBody>
          <a:bodyPr wrap="square" rtlCol="0">
            <a:spAutoFit/>
          </a:bodyPr>
          <a:lstStyle/>
          <a:p>
            <a:pPr algn="ctr"/>
            <a:r>
              <a:rPr lang="en-US" sz="2400" b="1" dirty="0"/>
              <a:t>2/1/2023</a:t>
            </a:r>
          </a:p>
          <a:p>
            <a:pPr algn="ctr"/>
            <a:r>
              <a:rPr lang="en-US" sz="2400" b="1" dirty="0"/>
              <a:t>State Association of Kansas Watersheds</a:t>
            </a:r>
          </a:p>
          <a:p>
            <a:pPr algn="ctr"/>
            <a:endParaRPr lang="en-US" sz="2400" b="1" dirty="0"/>
          </a:p>
          <a:p>
            <a:pPr algn="ctr"/>
            <a:r>
              <a:rPr lang="en-US" b="1" dirty="0"/>
              <a:t>Presenter: Jordan L.K Martincich, Vice President of Development – Pheasants Forever &amp; Quail Forever </a:t>
            </a:r>
          </a:p>
          <a:p>
            <a:pPr algn="ctr"/>
            <a:endParaRPr lang="en-US" sz="2400" b="1" dirty="0"/>
          </a:p>
        </p:txBody>
      </p:sp>
    </p:spTree>
    <p:extLst>
      <p:ext uri="{BB962C8B-B14F-4D97-AF65-F5344CB8AC3E}">
        <p14:creationId xmlns:p14="http://schemas.microsoft.com/office/powerpoint/2010/main" val="2805609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296FD-F693-435C-9D36-BA0F90C7FAE7}"/>
              </a:ext>
            </a:extLst>
          </p:cNvPr>
          <p:cNvSpPr>
            <a:spLocks noGrp="1"/>
          </p:cNvSpPr>
          <p:nvPr>
            <p:ph type="title"/>
          </p:nvPr>
        </p:nvSpPr>
        <p:spPr/>
        <p:txBody>
          <a:bodyPr/>
          <a:lstStyle/>
          <a:p>
            <a:r>
              <a:rPr lang="en-US" dirty="0"/>
              <a:t>WHAT DO KANSANS WANT AND NEED?</a:t>
            </a:r>
          </a:p>
        </p:txBody>
      </p:sp>
      <p:sp>
        <p:nvSpPr>
          <p:cNvPr id="3" name="Content Placeholder 2">
            <a:extLst>
              <a:ext uri="{FF2B5EF4-FFF2-40B4-BE49-F238E27FC236}">
                <a16:creationId xmlns:a16="http://schemas.microsoft.com/office/drawing/2014/main" id="{D5F34D21-E1C6-447F-9F91-BDB61D74F4DB}"/>
              </a:ext>
            </a:extLst>
          </p:cNvPr>
          <p:cNvSpPr>
            <a:spLocks noGrp="1"/>
          </p:cNvSpPr>
          <p:nvPr>
            <p:ph idx="1"/>
          </p:nvPr>
        </p:nvSpPr>
        <p:spPr/>
        <p:txBody>
          <a:bodyPr/>
          <a:lstStyle/>
          <a:p>
            <a:r>
              <a:rPr lang="en-US" dirty="0"/>
              <a:t>Capture other funding sources that require matching</a:t>
            </a:r>
          </a:p>
          <a:p>
            <a:pPr lvl="1"/>
            <a:r>
              <a:rPr lang="en-US" dirty="0"/>
              <a:t>LWCF = $900 million annually nationwide</a:t>
            </a:r>
          </a:p>
          <a:p>
            <a:pPr lvl="1"/>
            <a:r>
              <a:rPr lang="en-US" dirty="0"/>
              <a:t>USDA RCCP = $300 million annually</a:t>
            </a:r>
          </a:p>
          <a:p>
            <a:pPr lvl="1"/>
            <a:r>
              <a:rPr lang="en-US" dirty="0"/>
              <a:t>USDA ACEP = $450 million annually</a:t>
            </a:r>
          </a:p>
          <a:p>
            <a:pPr lvl="1"/>
            <a:r>
              <a:rPr lang="en-US" dirty="0"/>
              <a:t>USFWS NAWCA = $60 million annually</a:t>
            </a:r>
          </a:p>
          <a:p>
            <a:pPr lvl="1"/>
            <a:r>
              <a:rPr lang="en-US" dirty="0"/>
              <a:t>NFWF</a:t>
            </a:r>
          </a:p>
          <a:p>
            <a:pPr lvl="1"/>
            <a:r>
              <a:rPr lang="en-US" dirty="0"/>
              <a:t>USDA AFRI</a:t>
            </a:r>
          </a:p>
          <a:p>
            <a:pPr lvl="1"/>
            <a:r>
              <a:rPr lang="en-US" dirty="0"/>
              <a:t>USDoI Legacy Conservation Areas</a:t>
            </a:r>
          </a:p>
          <a:p>
            <a:pPr lvl="1"/>
            <a:r>
              <a:rPr lang="en-US" dirty="0"/>
              <a:t>DoD Sentinel Landscapes</a:t>
            </a:r>
          </a:p>
        </p:txBody>
      </p:sp>
      <p:pic>
        <p:nvPicPr>
          <p:cNvPr id="4" name="Picture 3" descr="A picture containing logo&#10;&#10;Description automatically generated">
            <a:extLst>
              <a:ext uri="{FF2B5EF4-FFF2-40B4-BE49-F238E27FC236}">
                <a16:creationId xmlns:a16="http://schemas.microsoft.com/office/drawing/2014/main" id="{C7359604-E1F9-074A-3B2B-462397DE4E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6893" y="4895547"/>
            <a:ext cx="2232838" cy="2232838"/>
          </a:xfrm>
          <a:prstGeom prst="rect">
            <a:avLst/>
          </a:prstGeom>
        </p:spPr>
      </p:pic>
    </p:spTree>
    <p:extLst>
      <p:ext uri="{BB962C8B-B14F-4D97-AF65-F5344CB8AC3E}">
        <p14:creationId xmlns:p14="http://schemas.microsoft.com/office/powerpoint/2010/main" val="138286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1066" name="Rectangle 1065">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a:extLst>
              <a:ext uri="{FF2B5EF4-FFF2-40B4-BE49-F238E27FC236}">
                <a16:creationId xmlns:a16="http://schemas.microsoft.com/office/drawing/2014/main" id="{E58A5DE9-0C09-92C8-8EB0-C794B7BF8C3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8250"/>
          <a:stretch/>
        </p:blipFill>
        <p:spPr bwMode="auto">
          <a:xfrm>
            <a:off x="8099789" y="1268435"/>
            <a:ext cx="3653141" cy="2503607"/>
          </a:xfrm>
          <a:prstGeom prst="rect">
            <a:avLst/>
          </a:prstGeom>
          <a:effectLst>
            <a:outerShdw blurRad="50800" dist="38100" dir="5400000" algn="t" rotWithShape="0">
              <a:prstClr val="black">
                <a:alpha val="40000"/>
              </a:prstClr>
            </a:outerShdw>
            <a:softEdge rad="31750"/>
          </a:effectLst>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F4DFA07E-56D9-7C75-12B2-19213783D6E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85232" y="1875493"/>
            <a:ext cx="7223148" cy="4464825"/>
          </a:xfrm>
          <a:prstGeom prst="rect">
            <a:avLst/>
          </a:prstGeom>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74DE0A3A-04E2-35AC-E7E3-DD3CE81C42C9}"/>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099789" y="4267271"/>
            <a:ext cx="3695700" cy="2095500"/>
          </a:xfrm>
          <a:prstGeom prst="rect">
            <a:avLst/>
          </a:prstGeom>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3B26545-746E-1A75-70BB-C73C4E3F74D7}"/>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5200" i="1" u="sng" kern="1200" dirty="0">
                <a:solidFill>
                  <a:schemeClr val="tx1"/>
                </a:solidFill>
                <a:latin typeface="+mj-lt"/>
                <a:ea typeface="+mj-ea"/>
                <a:cs typeface="+mj-cs"/>
              </a:rPr>
              <a:t>A real world example</a:t>
            </a:r>
          </a:p>
        </p:txBody>
      </p:sp>
    </p:spTree>
    <p:extLst>
      <p:ext uri="{BB962C8B-B14F-4D97-AF65-F5344CB8AC3E}">
        <p14:creationId xmlns:p14="http://schemas.microsoft.com/office/powerpoint/2010/main" val="1301248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4A52-ABB5-4161-934B-D52E1D718060}"/>
              </a:ext>
            </a:extLst>
          </p:cNvPr>
          <p:cNvSpPr>
            <a:spLocks noGrp="1"/>
          </p:cNvSpPr>
          <p:nvPr>
            <p:ph type="title"/>
          </p:nvPr>
        </p:nvSpPr>
        <p:spPr>
          <a:xfrm>
            <a:off x="838200" y="244929"/>
            <a:ext cx="10515600" cy="1325563"/>
          </a:xfrm>
        </p:spPr>
        <p:txBody>
          <a:bodyPr/>
          <a:lstStyle/>
          <a:p>
            <a:r>
              <a:rPr lang="en-US" dirty="0"/>
              <a:t>HOW MUCH DO WE NEED?</a:t>
            </a:r>
            <a:br>
              <a:rPr lang="en-US" dirty="0"/>
            </a:br>
            <a:r>
              <a:rPr lang="en-US" dirty="0"/>
              <a:t>WHERE DO WE GET IT?</a:t>
            </a:r>
          </a:p>
        </p:txBody>
      </p:sp>
      <p:sp>
        <p:nvSpPr>
          <p:cNvPr id="3" name="Content Placeholder 2">
            <a:extLst>
              <a:ext uri="{FF2B5EF4-FFF2-40B4-BE49-F238E27FC236}">
                <a16:creationId xmlns:a16="http://schemas.microsoft.com/office/drawing/2014/main" id="{24A52BC3-D147-4016-AD18-D2A98C5D6C90}"/>
              </a:ext>
            </a:extLst>
          </p:cNvPr>
          <p:cNvSpPr>
            <a:spLocks noGrp="1"/>
          </p:cNvSpPr>
          <p:nvPr>
            <p:ph idx="1"/>
          </p:nvPr>
        </p:nvSpPr>
        <p:spPr>
          <a:xfrm>
            <a:off x="658585" y="1962453"/>
            <a:ext cx="10515600" cy="3783214"/>
          </a:xfrm>
        </p:spPr>
        <p:txBody>
          <a:bodyPr>
            <a:normAutofit fontScale="92500" lnSpcReduction="10000"/>
          </a:bodyPr>
          <a:lstStyle/>
          <a:p>
            <a:r>
              <a:rPr lang="en-US" dirty="0"/>
              <a:t>At a minimum we need $50 million annually to fund the Kansas Water Office Blue Ribbon Funding Task Force plan recommendations. </a:t>
            </a:r>
          </a:p>
          <a:p>
            <a:pPr lvl="1"/>
            <a:r>
              <a:rPr lang="en-US" dirty="0"/>
              <a:t>Long-term goal of $100 million to provide funding for water and other resources priorities (land, recreation, wildlife habitat, quality of life)</a:t>
            </a:r>
          </a:p>
          <a:p>
            <a:endParaRPr lang="en-US" dirty="0"/>
          </a:p>
          <a:p>
            <a:r>
              <a:rPr lang="en-US" dirty="0"/>
              <a:t>VOTERS SAY…</a:t>
            </a:r>
          </a:p>
          <a:p>
            <a:pPr lvl="1"/>
            <a:r>
              <a:rPr lang="en-US" dirty="0"/>
              <a:t>PORTION OF EXISTING TAXES</a:t>
            </a:r>
          </a:p>
          <a:p>
            <a:pPr lvl="1"/>
            <a:r>
              <a:rPr lang="en-US" dirty="0"/>
              <a:t>GAMING TAXES</a:t>
            </a:r>
          </a:p>
          <a:p>
            <a:pPr lvl="1"/>
            <a:r>
              <a:rPr lang="en-US" dirty="0"/>
              <a:t>SLIGHT SALES TAX INCREASE</a:t>
            </a:r>
          </a:p>
          <a:p>
            <a:pPr lvl="2"/>
            <a:r>
              <a:rPr lang="en-US" dirty="0"/>
              <a:t>SPORTING GOODS, OUTDOOR EQUIPMENT</a:t>
            </a:r>
          </a:p>
          <a:p>
            <a:pPr lvl="1"/>
            <a:endParaRPr lang="en-US" dirty="0"/>
          </a:p>
        </p:txBody>
      </p:sp>
      <p:pic>
        <p:nvPicPr>
          <p:cNvPr id="4" name="Picture 3" descr="A picture containing logo&#10;&#10;Description automatically generated">
            <a:extLst>
              <a:ext uri="{FF2B5EF4-FFF2-40B4-BE49-F238E27FC236}">
                <a16:creationId xmlns:a16="http://schemas.microsoft.com/office/drawing/2014/main" id="{17F0192F-878B-D95A-C2BD-72C9F0F663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6893" y="4895547"/>
            <a:ext cx="2232838" cy="2232838"/>
          </a:xfrm>
          <a:prstGeom prst="rect">
            <a:avLst/>
          </a:prstGeom>
        </p:spPr>
      </p:pic>
    </p:spTree>
    <p:extLst>
      <p:ext uri="{BB962C8B-B14F-4D97-AF65-F5344CB8AC3E}">
        <p14:creationId xmlns:p14="http://schemas.microsoft.com/office/powerpoint/2010/main" val="318384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EA58-6E15-44F7-BC5D-975BCC2287DD}"/>
              </a:ext>
            </a:extLst>
          </p:cNvPr>
          <p:cNvSpPr>
            <a:spLocks noGrp="1"/>
          </p:cNvSpPr>
          <p:nvPr>
            <p:ph type="title"/>
          </p:nvPr>
        </p:nvSpPr>
        <p:spPr>
          <a:xfrm>
            <a:off x="1136428" y="627564"/>
            <a:ext cx="7474172" cy="1325563"/>
          </a:xfrm>
        </p:spPr>
        <p:txBody>
          <a:bodyPr>
            <a:normAutofit/>
          </a:bodyPr>
          <a:lstStyle/>
          <a:p>
            <a:r>
              <a:rPr lang="en-US" dirty="0"/>
              <a:t>OTHER STATES HAVE RISEN TO THE CHALLENGE…</a:t>
            </a:r>
          </a:p>
        </p:txBody>
      </p:sp>
      <p:sp>
        <p:nvSpPr>
          <p:cNvPr id="3" name="Content Placeholder 2">
            <a:extLst>
              <a:ext uri="{FF2B5EF4-FFF2-40B4-BE49-F238E27FC236}">
                <a16:creationId xmlns:a16="http://schemas.microsoft.com/office/drawing/2014/main" id="{E34BBC5A-DEFB-4E98-AE45-DBEB0EECD34D}"/>
              </a:ext>
            </a:extLst>
          </p:cNvPr>
          <p:cNvSpPr>
            <a:spLocks noGrp="1"/>
          </p:cNvSpPr>
          <p:nvPr>
            <p:ph idx="1"/>
          </p:nvPr>
        </p:nvSpPr>
        <p:spPr>
          <a:xfrm>
            <a:off x="854489" y="1703691"/>
            <a:ext cx="7474171" cy="3450613"/>
          </a:xfrm>
        </p:spPr>
        <p:txBody>
          <a:bodyPr anchor="ctr">
            <a:normAutofit/>
          </a:bodyPr>
          <a:lstStyle/>
          <a:p>
            <a:r>
              <a:rPr lang="en-US" sz="2400" dirty="0"/>
              <a:t>Missouri – 1/10 of 1% existing sales tax = $90 M annually</a:t>
            </a:r>
          </a:p>
          <a:p>
            <a:r>
              <a:rPr lang="en-US" sz="2400" dirty="0"/>
              <a:t>Arkansas – portion of sales tax = $40 - $60 M annually</a:t>
            </a:r>
          </a:p>
          <a:p>
            <a:r>
              <a:rPr lang="en-US" sz="2400" dirty="0"/>
              <a:t>Minnesota – 3/8 of 1% sales tax increase</a:t>
            </a:r>
          </a:p>
          <a:p>
            <a:r>
              <a:rPr lang="en-US" sz="2400" dirty="0"/>
              <a:t>Nebraska – portion of lottery funds = $320 M since 1992</a:t>
            </a:r>
          </a:p>
        </p:txBody>
      </p:sp>
      <p:sp>
        <p:nvSpPr>
          <p:cNvPr id="13"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B6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8CC5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picture containing logo&#10;&#10;Description automatically generated">
            <a:extLst>
              <a:ext uri="{FF2B5EF4-FFF2-40B4-BE49-F238E27FC236}">
                <a16:creationId xmlns:a16="http://schemas.microsoft.com/office/drawing/2014/main" id="{EE6B281D-DA10-D3D8-3B47-186D75101AD7}"/>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161" r="-8" b="-8"/>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259116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9FE10C5-A713-47FB-E3A5-CB239C52B1D1}"/>
              </a:ext>
            </a:extLst>
          </p:cNvPr>
          <p:cNvPicPr>
            <a:picLocks noChangeAspect="1"/>
          </p:cNvPicPr>
          <p:nvPr/>
        </p:nvPicPr>
        <p:blipFill>
          <a:blip r:embed="rId2"/>
          <a:stretch>
            <a:fillRect/>
          </a:stretch>
        </p:blipFill>
        <p:spPr>
          <a:xfrm>
            <a:off x="341677" y="646500"/>
            <a:ext cx="11508646" cy="4023471"/>
          </a:xfrm>
          <a:prstGeom prst="rect">
            <a:avLst/>
          </a:prstGeom>
        </p:spPr>
      </p:pic>
    </p:spTree>
    <p:extLst>
      <p:ext uri="{BB962C8B-B14F-4D97-AF65-F5344CB8AC3E}">
        <p14:creationId xmlns:p14="http://schemas.microsoft.com/office/powerpoint/2010/main" val="93162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4A48D-DD49-4240-AB91-9B0AD9CC36DB}"/>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70C23D83-1A1A-4F20-9947-20429AE1AD9B}"/>
              </a:ext>
            </a:extLst>
          </p:cNvPr>
          <p:cNvSpPr>
            <a:spLocks noGrp="1"/>
          </p:cNvSpPr>
          <p:nvPr>
            <p:ph idx="1"/>
          </p:nvPr>
        </p:nvSpPr>
        <p:spPr/>
        <p:txBody>
          <a:bodyPr/>
          <a:lstStyle/>
          <a:p>
            <a:r>
              <a:rPr lang="en-US" dirty="0"/>
              <a:t>The time is now for Kansans to take action! Future generations are counting on us…</a:t>
            </a:r>
          </a:p>
          <a:p>
            <a:r>
              <a:rPr lang="en-US" dirty="0"/>
              <a:t>QUESTIONS, ADVICE, COUNSEL???</a:t>
            </a:r>
          </a:p>
          <a:p>
            <a:r>
              <a:rPr lang="en-US" dirty="0"/>
              <a:t>If you represent an organization that has a vested interest in this endeavor, we would welcome your participation in the Coalition.</a:t>
            </a:r>
          </a:p>
        </p:txBody>
      </p:sp>
      <p:pic>
        <p:nvPicPr>
          <p:cNvPr id="4" name="Picture 3" descr="A picture containing logo&#10;&#10;Description automatically generated">
            <a:extLst>
              <a:ext uri="{FF2B5EF4-FFF2-40B4-BE49-F238E27FC236}">
                <a16:creationId xmlns:a16="http://schemas.microsoft.com/office/drawing/2014/main" id="{DBD7E143-1FEB-405D-E673-EE05FBEBCC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6893" y="4895547"/>
            <a:ext cx="2232838" cy="2232838"/>
          </a:xfrm>
          <a:prstGeom prst="rect">
            <a:avLst/>
          </a:prstGeom>
        </p:spPr>
      </p:pic>
    </p:spTree>
    <p:extLst>
      <p:ext uri="{BB962C8B-B14F-4D97-AF65-F5344CB8AC3E}">
        <p14:creationId xmlns:p14="http://schemas.microsoft.com/office/powerpoint/2010/main" val="119013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BE5EB-CF55-03F5-0C2A-BD6C57E7964C}"/>
              </a:ext>
            </a:extLst>
          </p:cNvPr>
          <p:cNvSpPr>
            <a:spLocks noGrp="1"/>
          </p:cNvSpPr>
          <p:nvPr>
            <p:ph type="ctrTitle"/>
          </p:nvPr>
        </p:nvSpPr>
        <p:spPr>
          <a:xfrm>
            <a:off x="7349339" y="2192990"/>
            <a:ext cx="5019124" cy="2889114"/>
          </a:xfrm>
        </p:spPr>
        <p:txBody>
          <a:bodyPr anchor="b">
            <a:normAutofit fontScale="90000"/>
          </a:bodyPr>
          <a:lstStyle/>
          <a:p>
            <a:pPr algn="l"/>
            <a:r>
              <a:rPr lang="en-US" sz="3800" b="1" u="sng" dirty="0"/>
              <a:t>Our Goals for Today</a:t>
            </a:r>
            <a:br>
              <a:rPr lang="en-US" sz="3800" b="1" u="sng" dirty="0"/>
            </a:br>
            <a:br>
              <a:rPr lang="en-US" sz="3800" b="1" u="sng" dirty="0"/>
            </a:br>
            <a:r>
              <a:rPr lang="en-US" sz="3800" b="1" dirty="0"/>
              <a:t>1) Provide an Update</a:t>
            </a:r>
            <a:br>
              <a:rPr lang="en-US" sz="3800" b="1" dirty="0"/>
            </a:br>
            <a:r>
              <a:rPr lang="en-US" sz="3800" b="1" dirty="0"/>
              <a:t>2) Present the Vision</a:t>
            </a:r>
            <a:br>
              <a:rPr lang="en-US" sz="3800" b="1" dirty="0"/>
            </a:br>
            <a:r>
              <a:rPr lang="en-US" sz="3800" b="1" dirty="0"/>
              <a:t>3) Receive Input</a:t>
            </a:r>
            <a:br>
              <a:rPr lang="en-US" sz="3800" b="1" dirty="0"/>
            </a:br>
            <a:r>
              <a:rPr lang="en-US" sz="3800" b="1" dirty="0"/>
              <a:t>4) Ask for help and Advice</a:t>
            </a:r>
            <a:br>
              <a:rPr lang="en-US" sz="3800" b="1" dirty="0"/>
            </a:br>
            <a:endParaRPr lang="en-US" sz="3800" b="1" u="sng" dirty="0"/>
          </a:p>
        </p:txBody>
      </p:sp>
      <p:sp>
        <p:nvSpPr>
          <p:cNvPr id="13" name="Freeform: Shape 12">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8" name="Picture 7" descr="A picture containing logo&#10;&#10;Description automatically generated">
            <a:extLst>
              <a:ext uri="{FF2B5EF4-FFF2-40B4-BE49-F238E27FC236}">
                <a16:creationId xmlns:a16="http://schemas.microsoft.com/office/drawing/2014/main" id="{8EA0B36E-50A7-D3DD-709C-190A3D1DA197}"/>
              </a:ext>
            </a:extLst>
          </p:cNvPr>
          <p:cNvPicPr>
            <a:picLocks noChangeAspect="1"/>
          </p:cNvPicPr>
          <p:nvPr/>
        </p:nvPicPr>
        <p:blipFill rotWithShape="1">
          <a:blip r:embed="rId2">
            <a:extLst>
              <a:ext uri="{28A0092B-C50C-407E-A947-70E740481C1C}">
                <a14:useLocalDpi xmlns:a14="http://schemas.microsoft.com/office/drawing/2010/main" val="0"/>
              </a:ext>
            </a:extLst>
          </a:blip>
          <a:srcRect t="2426" r="-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709507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F6198-2385-4494-954A-5F655C8CA00C}"/>
              </a:ext>
            </a:extLst>
          </p:cNvPr>
          <p:cNvSpPr>
            <a:spLocks noGrp="1"/>
          </p:cNvSpPr>
          <p:nvPr>
            <p:ph type="ctrTitle"/>
          </p:nvPr>
        </p:nvSpPr>
        <p:spPr>
          <a:xfrm>
            <a:off x="1266355" y="-326509"/>
            <a:ext cx="9546957" cy="3212929"/>
          </a:xfrm>
        </p:spPr>
        <p:txBody>
          <a:bodyPr>
            <a:normAutofit/>
          </a:bodyPr>
          <a:lstStyle/>
          <a:p>
            <a:r>
              <a:rPr lang="en-US" sz="5400" b="1" dirty="0"/>
              <a:t>Diverse Coalition of water, conservation, agriculture, recreation interests</a:t>
            </a:r>
          </a:p>
        </p:txBody>
      </p:sp>
      <p:sp>
        <p:nvSpPr>
          <p:cNvPr id="3" name="Subtitle 2">
            <a:extLst>
              <a:ext uri="{FF2B5EF4-FFF2-40B4-BE49-F238E27FC236}">
                <a16:creationId xmlns:a16="http://schemas.microsoft.com/office/drawing/2014/main" id="{2E51560F-4E48-4B49-851E-026951DC5EAC}"/>
              </a:ext>
            </a:extLst>
          </p:cNvPr>
          <p:cNvSpPr>
            <a:spLocks noGrp="1"/>
          </p:cNvSpPr>
          <p:nvPr>
            <p:ph type="subTitle" idx="1"/>
          </p:nvPr>
        </p:nvSpPr>
        <p:spPr>
          <a:xfrm>
            <a:off x="1467833" y="3531583"/>
            <a:ext cx="9144000" cy="2295261"/>
          </a:xfrm>
        </p:spPr>
        <p:txBody>
          <a:bodyPr>
            <a:normAutofit/>
          </a:bodyPr>
          <a:lstStyle/>
          <a:p>
            <a:r>
              <a:rPr lang="en-US" b="1" u="sng" dirty="0"/>
              <a:t>Water</a:t>
            </a:r>
            <a:r>
              <a:rPr lang="en-US" b="1" dirty="0"/>
              <a:t>, </a:t>
            </a:r>
            <a:r>
              <a:rPr lang="en-US" b="1" u="sng" dirty="0"/>
              <a:t>Water</a:t>
            </a:r>
            <a:r>
              <a:rPr lang="en-US" b="1" dirty="0"/>
              <a:t>, </a:t>
            </a:r>
            <a:r>
              <a:rPr lang="en-US" b="1" u="sng" dirty="0"/>
              <a:t>Water</a:t>
            </a:r>
            <a:r>
              <a:rPr lang="en-US" b="1" dirty="0"/>
              <a:t> – Quality, Quantity, Technology</a:t>
            </a:r>
          </a:p>
          <a:p>
            <a:r>
              <a:rPr lang="en-US" b="1" dirty="0"/>
              <a:t>Working Lands and Wildlife Habitat</a:t>
            </a:r>
          </a:p>
          <a:p>
            <a:r>
              <a:rPr lang="en-US" b="1" dirty="0"/>
              <a:t>Outdoor Recreation</a:t>
            </a:r>
          </a:p>
          <a:p>
            <a:r>
              <a:rPr lang="en-US" b="1" dirty="0"/>
              <a:t>Quality of Life</a:t>
            </a:r>
          </a:p>
          <a:p>
            <a:r>
              <a:rPr lang="en-US" b="1" dirty="0"/>
              <a:t>Information &amp; Understanding</a:t>
            </a:r>
          </a:p>
        </p:txBody>
      </p:sp>
      <p:pic>
        <p:nvPicPr>
          <p:cNvPr id="4" name="Picture 3" descr="A picture containing logo&#10;&#10;Description automatically generated">
            <a:extLst>
              <a:ext uri="{FF2B5EF4-FFF2-40B4-BE49-F238E27FC236}">
                <a16:creationId xmlns:a16="http://schemas.microsoft.com/office/drawing/2014/main" id="{2B44D32F-77CC-6307-508A-C4419FF768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6893" y="4895547"/>
            <a:ext cx="2232838" cy="2232838"/>
          </a:xfrm>
          <a:prstGeom prst="rect">
            <a:avLst/>
          </a:prstGeom>
        </p:spPr>
      </p:pic>
      <p:sp>
        <p:nvSpPr>
          <p:cNvPr id="6" name="TextBox 5">
            <a:extLst>
              <a:ext uri="{FF2B5EF4-FFF2-40B4-BE49-F238E27FC236}">
                <a16:creationId xmlns:a16="http://schemas.microsoft.com/office/drawing/2014/main" id="{2293B132-28BF-48FB-7FF6-234387AFF277}"/>
              </a:ext>
            </a:extLst>
          </p:cNvPr>
          <p:cNvSpPr txBox="1"/>
          <p:nvPr/>
        </p:nvSpPr>
        <p:spPr>
          <a:xfrm>
            <a:off x="561474" y="1853187"/>
            <a:ext cx="11930160" cy="646331"/>
          </a:xfrm>
          <a:prstGeom prst="rect">
            <a:avLst/>
          </a:prstGeom>
          <a:noFill/>
        </p:spPr>
        <p:txBody>
          <a:bodyPr wrap="square">
            <a:spAutoFit/>
          </a:bodyPr>
          <a:lstStyle/>
          <a:p>
            <a:br>
              <a:rPr lang="en-US" dirty="0"/>
            </a:br>
            <a:endParaRPr lang="en-US" dirty="0"/>
          </a:p>
        </p:txBody>
      </p:sp>
    </p:spTree>
    <p:extLst>
      <p:ext uri="{BB962C8B-B14F-4D97-AF65-F5344CB8AC3E}">
        <p14:creationId xmlns:p14="http://schemas.microsoft.com/office/powerpoint/2010/main" val="2907884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B87AF74-C1FF-6F7E-BABD-29B7706D5978}"/>
              </a:ext>
            </a:extLst>
          </p:cNvPr>
          <p:cNvPicPr>
            <a:picLocks noChangeAspect="1"/>
          </p:cNvPicPr>
          <p:nvPr/>
        </p:nvPicPr>
        <p:blipFill>
          <a:blip r:embed="rId2"/>
          <a:stretch>
            <a:fillRect/>
          </a:stretch>
        </p:blipFill>
        <p:spPr>
          <a:xfrm>
            <a:off x="867905" y="110650"/>
            <a:ext cx="10197885" cy="6472751"/>
          </a:xfrm>
          <a:prstGeom prst="rect">
            <a:avLst/>
          </a:prstGeom>
        </p:spPr>
      </p:pic>
    </p:spTree>
    <p:extLst>
      <p:ext uri="{BB962C8B-B14F-4D97-AF65-F5344CB8AC3E}">
        <p14:creationId xmlns:p14="http://schemas.microsoft.com/office/powerpoint/2010/main" val="2232211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565EE-8B5C-FE79-6BAB-99A3DB1E7DA0}"/>
              </a:ext>
            </a:extLst>
          </p:cNvPr>
          <p:cNvSpPr>
            <a:spLocks noGrp="1"/>
          </p:cNvSpPr>
          <p:nvPr>
            <p:ph type="title"/>
          </p:nvPr>
        </p:nvSpPr>
        <p:spPr>
          <a:xfrm>
            <a:off x="5214820" y="453637"/>
            <a:ext cx="10515600" cy="1325563"/>
          </a:xfrm>
        </p:spPr>
        <p:txBody>
          <a:bodyPr/>
          <a:lstStyle/>
          <a:p>
            <a:r>
              <a:rPr lang="en-US" dirty="0"/>
              <a:t>Timeline</a:t>
            </a:r>
          </a:p>
        </p:txBody>
      </p:sp>
      <p:graphicFrame>
        <p:nvGraphicFramePr>
          <p:cNvPr id="4" name="Diagram 7">
            <a:extLst>
              <a:ext uri="{FF2B5EF4-FFF2-40B4-BE49-F238E27FC236}">
                <a16:creationId xmlns:a16="http://schemas.microsoft.com/office/drawing/2014/main" id="{35568EE9-134A-260B-458A-635250B9FE0F}"/>
              </a:ext>
            </a:extLst>
          </p:cNvPr>
          <p:cNvGraphicFramePr>
            <a:graphicFrameLocks noGrp="1"/>
          </p:cNvGraphicFramePr>
          <p:nvPr>
            <p:ph idx="1"/>
            <p:extLst>
              <p:ext uri="{D42A27DB-BD31-4B8C-83A1-F6EECF244321}">
                <p14:modId xmlns:p14="http://schemas.microsoft.com/office/powerpoint/2010/main" val="38071101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A picture containing logo&#10;&#10;Description automatically generated">
            <a:extLst>
              <a:ext uri="{FF2B5EF4-FFF2-40B4-BE49-F238E27FC236}">
                <a16:creationId xmlns:a16="http://schemas.microsoft.com/office/drawing/2014/main" id="{8600CCE6-9170-A4FE-F6AD-6ECF2142000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8200" y="0"/>
            <a:ext cx="2232838" cy="2232838"/>
          </a:xfrm>
          <a:prstGeom prst="rect">
            <a:avLst/>
          </a:prstGeom>
        </p:spPr>
      </p:pic>
    </p:spTree>
    <p:extLst>
      <p:ext uri="{BB962C8B-B14F-4D97-AF65-F5344CB8AC3E}">
        <p14:creationId xmlns:p14="http://schemas.microsoft.com/office/powerpoint/2010/main" val="1383447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619-52D0-4DF3-9325-4B45BFDCFEEA}"/>
              </a:ext>
            </a:extLst>
          </p:cNvPr>
          <p:cNvSpPr>
            <a:spLocks noGrp="1"/>
          </p:cNvSpPr>
          <p:nvPr>
            <p:ph type="title"/>
          </p:nvPr>
        </p:nvSpPr>
        <p:spPr>
          <a:xfrm>
            <a:off x="1136428" y="627564"/>
            <a:ext cx="7474172" cy="1325563"/>
          </a:xfrm>
        </p:spPr>
        <p:txBody>
          <a:bodyPr>
            <a:normAutofit/>
          </a:bodyPr>
          <a:lstStyle/>
          <a:p>
            <a:r>
              <a:rPr lang="en-US" b="1" dirty="0"/>
              <a:t>WHAT KANSANS SAY…</a:t>
            </a:r>
          </a:p>
        </p:txBody>
      </p:sp>
      <p:sp>
        <p:nvSpPr>
          <p:cNvPr id="3" name="Content Placeholder 2">
            <a:extLst>
              <a:ext uri="{FF2B5EF4-FFF2-40B4-BE49-F238E27FC236}">
                <a16:creationId xmlns:a16="http://schemas.microsoft.com/office/drawing/2014/main" id="{A17EDCAD-7EA7-45AA-A39B-7EFA9B70ADEE}"/>
              </a:ext>
            </a:extLst>
          </p:cNvPr>
          <p:cNvSpPr>
            <a:spLocks noGrp="1"/>
          </p:cNvSpPr>
          <p:nvPr>
            <p:ph idx="1"/>
          </p:nvPr>
        </p:nvSpPr>
        <p:spPr>
          <a:xfrm>
            <a:off x="1136428" y="1953127"/>
            <a:ext cx="6467867" cy="3450613"/>
          </a:xfrm>
        </p:spPr>
        <p:txBody>
          <a:bodyPr anchor="ctr">
            <a:normAutofit/>
          </a:bodyPr>
          <a:lstStyle/>
          <a:p>
            <a:r>
              <a:rPr lang="en-US" sz="3200" b="1" i="1" u="sng" dirty="0"/>
              <a:t>Water conservation is #1</a:t>
            </a:r>
          </a:p>
          <a:p>
            <a:r>
              <a:rPr lang="en-US" sz="3200" b="1" dirty="0"/>
              <a:t>Being in nature is important</a:t>
            </a:r>
          </a:p>
          <a:p>
            <a:r>
              <a:rPr lang="en-US" sz="3200" b="1" dirty="0"/>
              <a:t>Positive towards legislators who support increased conservation, natural resource, and recreation spending</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B6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8CC5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picture containing logo&#10;&#10;Description automatically generated">
            <a:extLst>
              <a:ext uri="{FF2B5EF4-FFF2-40B4-BE49-F238E27FC236}">
                <a16:creationId xmlns:a16="http://schemas.microsoft.com/office/drawing/2014/main" id="{23762DAD-FEF5-4F97-1EA1-45DAFA2CC2E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161" r="-8" b="-8"/>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141459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2DB9A-5ECA-438D-AF6F-F2F36A00B36C}"/>
              </a:ext>
            </a:extLst>
          </p:cNvPr>
          <p:cNvSpPr>
            <a:spLocks noGrp="1"/>
          </p:cNvSpPr>
          <p:nvPr>
            <p:ph type="title"/>
          </p:nvPr>
        </p:nvSpPr>
        <p:spPr/>
        <p:txBody>
          <a:bodyPr/>
          <a:lstStyle/>
          <a:p>
            <a:r>
              <a:rPr lang="en-US" dirty="0"/>
              <a:t>WHAT DO KANSANS WANT AND NEED?</a:t>
            </a:r>
          </a:p>
        </p:txBody>
      </p:sp>
      <p:sp>
        <p:nvSpPr>
          <p:cNvPr id="3" name="Content Placeholder 2">
            <a:extLst>
              <a:ext uri="{FF2B5EF4-FFF2-40B4-BE49-F238E27FC236}">
                <a16:creationId xmlns:a16="http://schemas.microsoft.com/office/drawing/2014/main" id="{CA57BF1F-229E-45A6-8539-71FDD34F7C5F}"/>
              </a:ext>
            </a:extLst>
          </p:cNvPr>
          <p:cNvSpPr>
            <a:spLocks noGrp="1"/>
          </p:cNvSpPr>
          <p:nvPr>
            <p:ph idx="1"/>
          </p:nvPr>
        </p:nvSpPr>
        <p:spPr/>
        <p:txBody>
          <a:bodyPr/>
          <a:lstStyle/>
          <a:p>
            <a:r>
              <a:rPr lang="en-US" dirty="0"/>
              <a:t>Water Conservation and Land Conservation</a:t>
            </a:r>
          </a:p>
          <a:p>
            <a:pPr lvl="1"/>
            <a:r>
              <a:rPr lang="en-US" dirty="0"/>
              <a:t>Ground and surface water recovery and stability</a:t>
            </a:r>
          </a:p>
          <a:p>
            <a:pPr lvl="1"/>
            <a:r>
              <a:rPr lang="en-US" dirty="0"/>
              <a:t>Soil health &amp; water quality</a:t>
            </a:r>
          </a:p>
          <a:p>
            <a:pPr lvl="1"/>
            <a:r>
              <a:rPr lang="en-US" dirty="0"/>
              <a:t>Improved dam and watershed management for water quality and habitats</a:t>
            </a:r>
          </a:p>
          <a:p>
            <a:pPr lvl="1"/>
            <a:r>
              <a:rPr lang="en-US" dirty="0"/>
              <a:t>Flood prevention</a:t>
            </a:r>
          </a:p>
          <a:p>
            <a:pPr lvl="1"/>
            <a:r>
              <a:rPr lang="en-US" dirty="0"/>
              <a:t>Better use and management of fire for rangeland health and catastrophic fire prevention</a:t>
            </a:r>
          </a:p>
          <a:p>
            <a:pPr lvl="1"/>
            <a:r>
              <a:rPr lang="en-US" dirty="0"/>
              <a:t>Restoration of degraded grazing lands</a:t>
            </a:r>
          </a:p>
          <a:p>
            <a:pPr lvl="1"/>
            <a:r>
              <a:rPr lang="en-US" dirty="0"/>
              <a:t>Proactive management of declining habitats and species</a:t>
            </a:r>
          </a:p>
        </p:txBody>
      </p:sp>
      <p:pic>
        <p:nvPicPr>
          <p:cNvPr id="4" name="Picture 3" descr="A picture containing logo&#10;&#10;Description automatically generated">
            <a:extLst>
              <a:ext uri="{FF2B5EF4-FFF2-40B4-BE49-F238E27FC236}">
                <a16:creationId xmlns:a16="http://schemas.microsoft.com/office/drawing/2014/main" id="{99E88A74-A241-662A-5A9E-7689328BA6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6893" y="4895547"/>
            <a:ext cx="2232838" cy="2232838"/>
          </a:xfrm>
          <a:prstGeom prst="rect">
            <a:avLst/>
          </a:prstGeom>
        </p:spPr>
      </p:pic>
    </p:spTree>
    <p:extLst>
      <p:ext uri="{BB962C8B-B14F-4D97-AF65-F5344CB8AC3E}">
        <p14:creationId xmlns:p14="http://schemas.microsoft.com/office/powerpoint/2010/main" val="81180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4A5F8-7858-459B-B497-6EC9DD1CECB9}"/>
              </a:ext>
            </a:extLst>
          </p:cNvPr>
          <p:cNvSpPr>
            <a:spLocks noGrp="1"/>
          </p:cNvSpPr>
          <p:nvPr>
            <p:ph type="title"/>
          </p:nvPr>
        </p:nvSpPr>
        <p:spPr/>
        <p:txBody>
          <a:bodyPr/>
          <a:lstStyle/>
          <a:p>
            <a:r>
              <a:rPr lang="en-US" dirty="0"/>
              <a:t>WHAT DO KANSANS WANT AND NEED?</a:t>
            </a:r>
          </a:p>
        </p:txBody>
      </p:sp>
      <p:sp>
        <p:nvSpPr>
          <p:cNvPr id="3" name="Content Placeholder 2">
            <a:extLst>
              <a:ext uri="{FF2B5EF4-FFF2-40B4-BE49-F238E27FC236}">
                <a16:creationId xmlns:a16="http://schemas.microsoft.com/office/drawing/2014/main" id="{0DE9C47E-7C55-4867-8012-2BEA00811C48}"/>
              </a:ext>
            </a:extLst>
          </p:cNvPr>
          <p:cNvSpPr>
            <a:spLocks noGrp="1"/>
          </p:cNvSpPr>
          <p:nvPr>
            <p:ph idx="1"/>
          </p:nvPr>
        </p:nvSpPr>
        <p:spPr/>
        <p:txBody>
          <a:bodyPr/>
          <a:lstStyle/>
          <a:p>
            <a:r>
              <a:rPr lang="en-US" dirty="0"/>
              <a:t>Agriculture</a:t>
            </a:r>
          </a:p>
          <a:p>
            <a:pPr lvl="1"/>
            <a:r>
              <a:rPr lang="en-US" dirty="0"/>
              <a:t>Irrigation efficiency</a:t>
            </a:r>
          </a:p>
          <a:p>
            <a:pPr lvl="1"/>
            <a:r>
              <a:rPr lang="en-US" dirty="0"/>
              <a:t>Grazing land rest, rotation, and management</a:t>
            </a:r>
          </a:p>
          <a:p>
            <a:pPr lvl="1"/>
            <a:r>
              <a:rPr lang="en-US" dirty="0"/>
              <a:t>Soil health and stability</a:t>
            </a:r>
          </a:p>
          <a:p>
            <a:pPr lvl="1"/>
            <a:r>
              <a:rPr lang="en-US" dirty="0"/>
              <a:t>Jobs in sustainable agriculture</a:t>
            </a:r>
          </a:p>
          <a:p>
            <a:pPr lvl="1"/>
            <a:r>
              <a:rPr lang="en-US" dirty="0"/>
              <a:t>Soil carbon markets</a:t>
            </a:r>
          </a:p>
          <a:p>
            <a:pPr lvl="1"/>
            <a:r>
              <a:rPr lang="en-US" dirty="0"/>
              <a:t>Expanded agricultural tourism</a:t>
            </a:r>
          </a:p>
          <a:p>
            <a:pPr lvl="1"/>
            <a:r>
              <a:rPr lang="en-US" dirty="0"/>
              <a:t>Restoration of marginal and unproductive lands</a:t>
            </a:r>
          </a:p>
        </p:txBody>
      </p:sp>
      <p:pic>
        <p:nvPicPr>
          <p:cNvPr id="4" name="Picture 3" descr="A picture containing logo&#10;&#10;Description automatically generated">
            <a:extLst>
              <a:ext uri="{FF2B5EF4-FFF2-40B4-BE49-F238E27FC236}">
                <a16:creationId xmlns:a16="http://schemas.microsoft.com/office/drawing/2014/main" id="{B198624D-25E4-DF5C-1DA9-E285BB0BE6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6893" y="4895547"/>
            <a:ext cx="2232838" cy="2232838"/>
          </a:xfrm>
          <a:prstGeom prst="rect">
            <a:avLst/>
          </a:prstGeom>
        </p:spPr>
      </p:pic>
    </p:spTree>
    <p:extLst>
      <p:ext uri="{BB962C8B-B14F-4D97-AF65-F5344CB8AC3E}">
        <p14:creationId xmlns:p14="http://schemas.microsoft.com/office/powerpoint/2010/main" val="88269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D9B8E-FBE6-4B39-9691-6C7BF737DD8B}"/>
              </a:ext>
            </a:extLst>
          </p:cNvPr>
          <p:cNvSpPr>
            <a:spLocks noGrp="1"/>
          </p:cNvSpPr>
          <p:nvPr>
            <p:ph type="title"/>
          </p:nvPr>
        </p:nvSpPr>
        <p:spPr/>
        <p:txBody>
          <a:bodyPr/>
          <a:lstStyle/>
          <a:p>
            <a:r>
              <a:rPr lang="en-US" dirty="0"/>
              <a:t>WHAT DO KANSANS WANT AND NEED?</a:t>
            </a:r>
          </a:p>
        </p:txBody>
      </p:sp>
      <p:sp>
        <p:nvSpPr>
          <p:cNvPr id="3" name="Content Placeholder 2">
            <a:extLst>
              <a:ext uri="{FF2B5EF4-FFF2-40B4-BE49-F238E27FC236}">
                <a16:creationId xmlns:a16="http://schemas.microsoft.com/office/drawing/2014/main" id="{05BEE9EA-096D-4574-B988-525678BB8526}"/>
              </a:ext>
            </a:extLst>
          </p:cNvPr>
          <p:cNvSpPr>
            <a:spLocks noGrp="1"/>
          </p:cNvSpPr>
          <p:nvPr>
            <p:ph idx="1"/>
          </p:nvPr>
        </p:nvSpPr>
        <p:spPr/>
        <p:txBody>
          <a:bodyPr/>
          <a:lstStyle/>
          <a:p>
            <a:r>
              <a:rPr lang="en-US" dirty="0"/>
              <a:t>Quality of Life &amp; Economic Development</a:t>
            </a:r>
          </a:p>
          <a:p>
            <a:pPr lvl="1"/>
            <a:r>
              <a:rPr lang="en-US" dirty="0"/>
              <a:t>Trails, natural areas, wildlife habitats</a:t>
            </a:r>
          </a:p>
          <a:p>
            <a:pPr lvl="1"/>
            <a:r>
              <a:rPr lang="en-US" dirty="0"/>
              <a:t>Hunting, angling, camping &amp; hiking</a:t>
            </a:r>
          </a:p>
          <a:p>
            <a:pPr lvl="1"/>
            <a:r>
              <a:rPr lang="en-US" dirty="0"/>
              <a:t>Better local, county and state recreation facilities</a:t>
            </a:r>
          </a:p>
          <a:p>
            <a:pPr lvl="1"/>
            <a:r>
              <a:rPr lang="en-US" dirty="0"/>
              <a:t>Improved outdoor and environmental education opportunities</a:t>
            </a:r>
          </a:p>
          <a:p>
            <a:pPr lvl="1"/>
            <a:r>
              <a:rPr lang="en-US" dirty="0"/>
              <a:t>More outdoor opportunities near population centers</a:t>
            </a:r>
          </a:p>
          <a:p>
            <a:pPr lvl="1"/>
            <a:r>
              <a:rPr lang="en-US" dirty="0"/>
              <a:t>Increased economic and employment opportunities in agriculture and outdoor recreation</a:t>
            </a:r>
          </a:p>
          <a:p>
            <a:pPr lvl="1"/>
            <a:endParaRPr lang="en-US" dirty="0"/>
          </a:p>
        </p:txBody>
      </p:sp>
      <p:pic>
        <p:nvPicPr>
          <p:cNvPr id="4" name="Picture 3" descr="A picture containing logo&#10;&#10;Description automatically generated">
            <a:extLst>
              <a:ext uri="{FF2B5EF4-FFF2-40B4-BE49-F238E27FC236}">
                <a16:creationId xmlns:a16="http://schemas.microsoft.com/office/drawing/2014/main" id="{F9C219A7-B5E5-F137-E9C0-239BD2D92A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6893" y="4895547"/>
            <a:ext cx="2232838" cy="2232838"/>
          </a:xfrm>
          <a:prstGeom prst="rect">
            <a:avLst/>
          </a:prstGeom>
        </p:spPr>
      </p:pic>
    </p:spTree>
    <p:extLst>
      <p:ext uri="{BB962C8B-B14F-4D97-AF65-F5344CB8AC3E}">
        <p14:creationId xmlns:p14="http://schemas.microsoft.com/office/powerpoint/2010/main" val="22152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TotalTime>
  <Words>2116</Words>
  <Application>Microsoft Office PowerPoint</Application>
  <PresentationFormat>Widescreen</PresentationFormat>
  <Paragraphs>147</Paragraphs>
  <Slides>15</Slides>
  <Notes>5</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Arial-BoldMT</vt:lpstr>
      <vt:lpstr>Arial-ItalicMT</vt:lpstr>
      <vt:lpstr>ArialMT</vt:lpstr>
      <vt:lpstr>Calibri</vt:lpstr>
      <vt:lpstr>Calibri Light</vt:lpstr>
      <vt:lpstr>Century Gothic</vt:lpstr>
      <vt:lpstr>Office Theme</vt:lpstr>
      <vt:lpstr>PowerPoint Presentation</vt:lpstr>
      <vt:lpstr>Our Goals for Today  1) Provide an Update 2) Present the Vision 3) Receive Input 4) Ask for help and Advice </vt:lpstr>
      <vt:lpstr>Diverse Coalition of water, conservation, agriculture, recreation interests</vt:lpstr>
      <vt:lpstr>PowerPoint Presentation</vt:lpstr>
      <vt:lpstr>Timeline</vt:lpstr>
      <vt:lpstr>WHAT KANSANS SAY…</vt:lpstr>
      <vt:lpstr>WHAT DO KANSANS WANT AND NEED?</vt:lpstr>
      <vt:lpstr>WHAT DO KANSANS WANT AND NEED?</vt:lpstr>
      <vt:lpstr>WHAT DO KANSANS WANT AND NEED?</vt:lpstr>
      <vt:lpstr>WHAT DO KANSANS WANT AND NEED?</vt:lpstr>
      <vt:lpstr>A real world example</vt:lpstr>
      <vt:lpstr>HOW MUCH DO WE NEED? WHERE DO WE GET IT?</vt:lpstr>
      <vt:lpstr>OTHER STATES HAVE RISEN TO THE CHALLENGE…</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FUNDING CONSERVATION IN KANSAS</dc:title>
  <dc:creator>Robert Manes</dc:creator>
  <cp:lastModifiedBy>Thompson, Cathy [KDA]</cp:lastModifiedBy>
  <cp:revision>39</cp:revision>
  <cp:lastPrinted>2022-10-13T15:25:35Z</cp:lastPrinted>
  <dcterms:created xsi:type="dcterms:W3CDTF">2021-11-17T17:38:18Z</dcterms:created>
  <dcterms:modified xsi:type="dcterms:W3CDTF">2023-02-01T14:46:42Z</dcterms:modified>
</cp:coreProperties>
</file>